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veat" panose="020B0604020202020204" charset="0"/>
      <p:regular r:id="rId25"/>
      <p:bold r:id="rId26"/>
    </p:embeddedFont>
    <p:embeddedFont>
      <p:font typeface="Corbel" panose="020B05030202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fad4ca7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fad4ca7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6df0550b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6df0550b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6df0550b5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16df0550b5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eeba559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1eeba559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eeba5596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1eeba5596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eeba5596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1eeba5596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1eeba5596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1eeba5596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1eeba5596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1eeba5596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f02c71f6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1f02c71f6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c4f21f4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c4f21f4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46aea1b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46aea1b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6df0550b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6df0550b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6df0550b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6df0550b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6df0550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16df0550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16df0550b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16df0550b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6df0550b5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6df0550b5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Gill Sans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Gill Sans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Gill Sans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Gill Sans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Gill Sans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Gill Sans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Gill Sans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Gill Sans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Gill San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6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6" name="Google Shape;66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7" name="Google Shape;67;p16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8" name="Google Shape;68;p16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9" name="Google Shape;69;p16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80" name="Google Shape;8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85" name="Google Shape;85;p19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103" name="Google Shape;10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108" name="Google Shape;10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12" name="Google Shape;11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Hero%27s_journey" TargetMode="External"/><Relationship Id="rId5" Type="http://schemas.openxmlformats.org/officeDocument/2006/relationships/hyperlink" Target="http://www.movieoutline.com/articles/the-hero-journey-mythic-structure-of-joseph-campbell-monomyth.html" TargetMode="Externa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en.wikipedia.org/wiki/Hero%27s_journey" TargetMode="Externa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en.wikipedia.org/wiki/Hero%27s_journey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>
            <a:spLocks noGrp="1"/>
          </p:cNvSpPr>
          <p:nvPr>
            <p:ph type="ctrTitle"/>
          </p:nvPr>
        </p:nvSpPr>
        <p:spPr>
          <a:xfrm>
            <a:off x="1702625" y="2254525"/>
            <a:ext cx="3151800" cy="17907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Campbell’s 12 Stages of The </a:t>
            </a:r>
            <a:r>
              <a:rPr lang="en" b="1">
                <a:solidFill>
                  <a:srgbClr val="000000"/>
                </a:solidFill>
              </a:rPr>
              <a:t>Hero’s Journey</a:t>
            </a: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530675" y="489850"/>
            <a:ext cx="8041800" cy="41394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  <a:highlight>
                  <a:srgbClr val="D5A6BD"/>
                </a:highlight>
              </a:rPr>
              <a:t> </a:t>
            </a:r>
            <a:endParaRPr sz="1600">
              <a:solidFill>
                <a:schemeClr val="dk1"/>
              </a:solidFill>
              <a:highlight>
                <a:srgbClr val="D5A6BD"/>
              </a:highlight>
            </a:endParaRPr>
          </a:p>
        </p:txBody>
      </p:sp>
      <p:pic>
        <p:nvPicPr>
          <p:cNvPr id="229" name="Google Shape;2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 txBox="1"/>
          <p:nvPr/>
        </p:nvSpPr>
        <p:spPr>
          <a:xfrm>
            <a:off x="1922975" y="561700"/>
            <a:ext cx="5275500" cy="554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12 STEPS OF THE HERO’S JOURNEY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31" name="Google Shape;231;p35"/>
          <p:cNvSpPr txBox="1"/>
          <p:nvPr/>
        </p:nvSpPr>
        <p:spPr>
          <a:xfrm>
            <a:off x="2788175" y="1276475"/>
            <a:ext cx="3638400" cy="4617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02124"/>
                </a:solidFill>
                <a:highlight>
                  <a:schemeClr val="lt1"/>
                </a:highlight>
              </a:rPr>
              <a:t>STEP 6: Tests, Allies, Enemies</a:t>
            </a:r>
            <a:endParaRPr sz="1800" b="1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232" name="Google Shape;232;p35"/>
          <p:cNvSpPr txBox="1"/>
          <p:nvPr/>
        </p:nvSpPr>
        <p:spPr>
          <a:xfrm>
            <a:off x="2986775" y="1892463"/>
            <a:ext cx="3241200" cy="503184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He is out of his comfort zone. </a:t>
            </a:r>
            <a:endParaRPr sz="18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233" name="Google Shape;233;p35"/>
          <p:cNvSpPr txBox="1"/>
          <p:nvPr/>
        </p:nvSpPr>
        <p:spPr>
          <a:xfrm>
            <a:off x="1117625" y="3109038"/>
            <a:ext cx="6979500" cy="503184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Allies and enemies will help prepare him for the ordeals to come.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234" name="Google Shape;234;p35"/>
          <p:cNvSpPr txBox="1"/>
          <p:nvPr/>
        </p:nvSpPr>
        <p:spPr>
          <a:xfrm>
            <a:off x="960724" y="3710575"/>
            <a:ext cx="7339075" cy="821733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Every obstacle he faces gives us deeper insight into his character and we identify with him more.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235" name="Google Shape;235;p35"/>
          <p:cNvSpPr txBox="1"/>
          <p:nvPr/>
        </p:nvSpPr>
        <p:spPr>
          <a:xfrm>
            <a:off x="1215725" y="2507513"/>
            <a:ext cx="6690000" cy="503184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His skills and powers are tested as he overcomes his obstacles. 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6"/>
          <p:cNvSpPr txBox="1"/>
          <p:nvPr/>
        </p:nvSpPr>
        <p:spPr>
          <a:xfrm>
            <a:off x="589200" y="532050"/>
            <a:ext cx="7965600" cy="40794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  <a:highlight>
                  <a:srgbClr val="D5A6BD"/>
                </a:highlight>
              </a:rPr>
              <a:t> </a:t>
            </a:r>
            <a:endParaRPr sz="1600">
              <a:solidFill>
                <a:schemeClr val="dk1"/>
              </a:solidFill>
              <a:highlight>
                <a:srgbClr val="D5A6BD"/>
              </a:highlight>
            </a:endParaRPr>
          </a:p>
        </p:txBody>
      </p:sp>
      <p:pic>
        <p:nvPicPr>
          <p:cNvPr id="242" name="Google Shape;24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6"/>
          <p:cNvSpPr txBox="1"/>
          <p:nvPr/>
        </p:nvSpPr>
        <p:spPr>
          <a:xfrm>
            <a:off x="2276400" y="2025750"/>
            <a:ext cx="4591200" cy="503184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The inmost cave maybe literal or figurative.</a:t>
            </a:r>
            <a:endParaRPr sz="1800" b="1" dirty="0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244" name="Google Shape;244;p36"/>
          <p:cNvSpPr txBox="1"/>
          <p:nvPr/>
        </p:nvSpPr>
        <p:spPr>
          <a:xfrm>
            <a:off x="1934250" y="669825"/>
            <a:ext cx="5275500" cy="554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12 STEPS OF THE HERO’S JOURNEY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2343900" y="1411650"/>
            <a:ext cx="4456200" cy="4617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02124"/>
                </a:solidFill>
                <a:highlight>
                  <a:schemeClr val="lt1"/>
                </a:highlight>
              </a:rPr>
              <a:t>STEP 7: Approach to the Inmost Cave</a:t>
            </a:r>
            <a:endParaRPr sz="1800" b="1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844200" y="3880100"/>
            <a:ext cx="7455600" cy="503184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This intensifies the magnitude of the ordeal and escalates the tension.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1538250" y="2642438"/>
            <a:ext cx="6067500" cy="503184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He prepares to take that final leap into the great unknown. </a:t>
            </a:r>
            <a:endParaRPr sz="1800" b="1" dirty="0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248" name="Google Shape;248;p36"/>
          <p:cNvSpPr txBox="1"/>
          <p:nvPr/>
        </p:nvSpPr>
        <p:spPr>
          <a:xfrm>
            <a:off x="755550" y="3261275"/>
            <a:ext cx="7632900" cy="503184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At the threshold to the inmost cave he may again face doubts and fears.</a:t>
            </a:r>
            <a:endParaRPr sz="1800" b="1" dirty="0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7"/>
          <p:cNvSpPr txBox="1"/>
          <p:nvPr/>
        </p:nvSpPr>
        <p:spPr>
          <a:xfrm>
            <a:off x="606875" y="527950"/>
            <a:ext cx="7962900" cy="4101300"/>
          </a:xfrm>
          <a:prstGeom prst="rect">
            <a:avLst/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  <a:highlight>
                  <a:srgbClr val="D5A6BD"/>
                </a:highlight>
              </a:rPr>
              <a:t> </a:t>
            </a:r>
            <a:endParaRPr sz="1600">
              <a:solidFill>
                <a:schemeClr val="dk1"/>
              </a:solidFill>
              <a:highlight>
                <a:srgbClr val="D5A6BD"/>
              </a:highlight>
            </a:endParaRPr>
          </a:p>
        </p:txBody>
      </p:sp>
      <p:pic>
        <p:nvPicPr>
          <p:cNvPr id="255" name="Google Shape;25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 txBox="1"/>
          <p:nvPr/>
        </p:nvSpPr>
        <p:spPr>
          <a:xfrm>
            <a:off x="809975" y="1897125"/>
            <a:ext cx="7556700" cy="503184"/>
          </a:xfrm>
          <a:prstGeom prst="rect">
            <a:avLst/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chemeClr val="lt2"/>
                </a:highlight>
              </a:rPr>
              <a:t>This may be a physical test or an inner crisis that he has to survive.</a:t>
            </a:r>
            <a:r>
              <a:rPr lang="en" sz="1000" dirty="0">
                <a:solidFill>
                  <a:srgbClr val="333333"/>
                </a:solidFill>
                <a:highlight>
                  <a:schemeClr val="lt2"/>
                </a:highlight>
              </a:rPr>
              <a:t> </a:t>
            </a:r>
            <a:endParaRPr sz="1800" b="1" dirty="0">
              <a:solidFill>
                <a:srgbClr val="202124"/>
              </a:solidFill>
              <a:highlight>
                <a:schemeClr val="lt2"/>
              </a:highlight>
            </a:endParaRPr>
          </a:p>
        </p:txBody>
      </p:sp>
      <p:sp>
        <p:nvSpPr>
          <p:cNvPr id="257" name="Google Shape;257;p37"/>
          <p:cNvSpPr txBox="1"/>
          <p:nvPr/>
        </p:nvSpPr>
        <p:spPr>
          <a:xfrm>
            <a:off x="1934250" y="588975"/>
            <a:ext cx="5275500" cy="554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12 STEPS OF THE HERO’S JOURNEY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58" name="Google Shape;258;p37"/>
          <p:cNvSpPr txBox="1"/>
          <p:nvPr/>
        </p:nvSpPr>
        <p:spPr>
          <a:xfrm>
            <a:off x="3295650" y="1289250"/>
            <a:ext cx="2552700" cy="461700"/>
          </a:xfrm>
          <a:prstGeom prst="rect">
            <a:avLst/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02124"/>
                </a:solidFill>
                <a:highlight>
                  <a:schemeClr val="lt1"/>
                </a:highlight>
              </a:rPr>
              <a:t>STEP 8: The Ordeal</a:t>
            </a:r>
            <a:endParaRPr sz="1800" b="1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259" name="Google Shape;259;p37"/>
          <p:cNvSpPr txBox="1"/>
          <p:nvPr/>
        </p:nvSpPr>
        <p:spPr>
          <a:xfrm>
            <a:off x="1454675" y="4032475"/>
            <a:ext cx="6267300" cy="503184"/>
          </a:xfrm>
          <a:prstGeom prst="rect">
            <a:avLst/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If he fails, he will either die or his life will never be the same. 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260" name="Google Shape;260;p37"/>
          <p:cNvSpPr txBox="1"/>
          <p:nvPr/>
        </p:nvSpPr>
        <p:spPr>
          <a:xfrm>
            <a:off x="683075" y="2503275"/>
            <a:ext cx="7810500" cy="503184"/>
          </a:xfrm>
          <a:prstGeom prst="rect">
            <a:avLst/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chemeClr val="lt1"/>
                </a:highlight>
              </a:rPr>
              <a:t>He must use the skills and experiences gathered along the way.</a:t>
            </a:r>
            <a:endParaRPr sz="1800" b="1" dirty="0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261" name="Google Shape;261;p37"/>
          <p:cNvSpPr txBox="1"/>
          <p:nvPr/>
        </p:nvSpPr>
        <p:spPr>
          <a:xfrm>
            <a:off x="932100" y="3108563"/>
            <a:ext cx="7279800" cy="821733"/>
          </a:xfrm>
          <a:prstGeom prst="rect">
            <a:avLst/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dirty="0">
                <a:solidFill>
                  <a:srgbClr val="333333"/>
                </a:solidFill>
                <a:highlight>
                  <a:schemeClr val="lt1"/>
                </a:highlight>
              </a:rPr>
              <a:t>He can be reborn through a metaphorical resurrection, giving him power or insight to fulfill his destiny. </a:t>
            </a:r>
            <a:endParaRPr sz="1800" b="1" dirty="0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8"/>
          <p:cNvSpPr txBox="1"/>
          <p:nvPr/>
        </p:nvSpPr>
        <p:spPr>
          <a:xfrm>
            <a:off x="606875" y="561700"/>
            <a:ext cx="7924800" cy="3991500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  <a:highlight>
                  <a:srgbClr val="D5A6BD"/>
                </a:highlight>
              </a:rPr>
              <a:t> </a:t>
            </a:r>
            <a:endParaRPr sz="1600">
              <a:solidFill>
                <a:schemeClr val="dk1"/>
              </a:solidFill>
              <a:highlight>
                <a:srgbClr val="D5A6BD"/>
              </a:highlight>
            </a:endParaRPr>
          </a:p>
        </p:txBody>
      </p:sp>
      <p:pic>
        <p:nvPicPr>
          <p:cNvPr id="268" name="Google Shape;26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8"/>
          <p:cNvSpPr txBox="1"/>
          <p:nvPr/>
        </p:nvSpPr>
        <p:spPr>
          <a:xfrm>
            <a:off x="1365000" y="2001900"/>
            <a:ext cx="6414000" cy="821733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chemeClr val="lt1"/>
                </a:highlight>
              </a:rPr>
              <a:t>The Hero is now transformed into a new state, emerging from the challenge stronger and often with a reward.</a:t>
            </a:r>
            <a:r>
              <a:rPr lang="en" sz="1000" dirty="0">
                <a:solidFill>
                  <a:srgbClr val="333333"/>
                </a:solidFill>
                <a:highlight>
                  <a:schemeClr val="lt2"/>
                </a:highlight>
              </a:rPr>
              <a:t> </a:t>
            </a:r>
            <a:endParaRPr sz="1800" b="1" dirty="0">
              <a:solidFill>
                <a:srgbClr val="202124"/>
              </a:solidFill>
              <a:highlight>
                <a:schemeClr val="lt2"/>
              </a:highlight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1931525" y="663450"/>
            <a:ext cx="5275500" cy="554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12 STEPS OF THE HERO’S JOURNEY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71" name="Google Shape;271;p38"/>
          <p:cNvSpPr txBox="1"/>
          <p:nvPr/>
        </p:nvSpPr>
        <p:spPr>
          <a:xfrm>
            <a:off x="1510325" y="2909775"/>
            <a:ext cx="6117900" cy="503184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The reward will facilitate his return to the Ordinary World.</a:t>
            </a:r>
            <a:endParaRPr sz="1800" b="1" dirty="0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272" name="Google Shape;272;p38"/>
          <p:cNvSpPr txBox="1"/>
          <p:nvPr/>
        </p:nvSpPr>
        <p:spPr>
          <a:xfrm>
            <a:off x="3524250" y="1356750"/>
            <a:ext cx="2095500" cy="461700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02124"/>
                </a:solidFill>
                <a:highlight>
                  <a:schemeClr val="lt1"/>
                </a:highlight>
              </a:rPr>
              <a:t>STEP 9: Reward</a:t>
            </a:r>
            <a:endParaRPr sz="1800" b="1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273" name="Google Shape;273;p38"/>
          <p:cNvSpPr txBox="1"/>
          <p:nvPr/>
        </p:nvSpPr>
        <p:spPr>
          <a:xfrm>
            <a:off x="1008300" y="3499050"/>
            <a:ext cx="7127400" cy="821733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He must first complete the last leg of his journey - the return home - before he celebrates. </a:t>
            </a:r>
            <a:r>
              <a:rPr lang="en" sz="1800" dirty="0">
                <a:solidFill>
                  <a:srgbClr val="333333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9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9"/>
          <p:cNvSpPr txBox="1"/>
          <p:nvPr/>
        </p:nvSpPr>
        <p:spPr>
          <a:xfrm>
            <a:off x="530675" y="489850"/>
            <a:ext cx="8061000" cy="4139400"/>
          </a:xfrm>
          <a:prstGeom prst="rect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  <a:highlight>
                  <a:srgbClr val="D5A6BD"/>
                </a:highlight>
              </a:rPr>
              <a:t> </a:t>
            </a:r>
            <a:endParaRPr sz="1600">
              <a:solidFill>
                <a:schemeClr val="dk1"/>
              </a:solidFill>
              <a:highlight>
                <a:srgbClr val="D5A6BD"/>
              </a:highlight>
            </a:endParaRPr>
          </a:p>
        </p:txBody>
      </p:sp>
      <p:pic>
        <p:nvPicPr>
          <p:cNvPr id="280" name="Google Shape;28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9"/>
          <p:cNvSpPr txBox="1"/>
          <p:nvPr/>
        </p:nvSpPr>
        <p:spPr>
          <a:xfrm>
            <a:off x="1736400" y="1898388"/>
            <a:ext cx="5671200" cy="503184"/>
          </a:xfrm>
          <a:prstGeom prst="rect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chemeClr val="lt1"/>
                </a:highlight>
              </a:rPr>
              <a:t>This is a reverse echo of the Call to Adventure.   </a:t>
            </a:r>
            <a:endParaRPr sz="1800" dirty="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  <p:sp>
        <p:nvSpPr>
          <p:cNvPr id="282" name="Google Shape;282;p39"/>
          <p:cNvSpPr txBox="1"/>
          <p:nvPr/>
        </p:nvSpPr>
        <p:spPr>
          <a:xfrm>
            <a:off x="1934250" y="563300"/>
            <a:ext cx="5275500" cy="554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12 STEPS OF THE HERO’S JOURNEY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83" name="Google Shape;283;p39"/>
          <p:cNvSpPr txBox="1"/>
          <p:nvPr/>
        </p:nvSpPr>
        <p:spPr>
          <a:xfrm>
            <a:off x="3028350" y="1273275"/>
            <a:ext cx="3028800" cy="461700"/>
          </a:xfrm>
          <a:prstGeom prst="rect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02124"/>
                </a:solidFill>
                <a:highlight>
                  <a:schemeClr val="lt1"/>
                </a:highlight>
              </a:rPr>
              <a:t>STEP 10: The Road Back</a:t>
            </a:r>
            <a:endParaRPr sz="1800" b="1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284" name="Google Shape;284;p39"/>
          <p:cNvSpPr txBox="1"/>
          <p:nvPr/>
        </p:nvSpPr>
        <p:spPr>
          <a:xfrm>
            <a:off x="656550" y="2599700"/>
            <a:ext cx="7772400" cy="503184"/>
          </a:xfrm>
          <a:prstGeom prst="rect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chemeClr val="lt1"/>
                </a:highlight>
              </a:rPr>
              <a:t>He must return with his reward to acclaim, vindication or absolution.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sp>
        <p:nvSpPr>
          <p:cNvPr id="285" name="Google Shape;285;p39"/>
          <p:cNvSpPr txBox="1"/>
          <p:nvPr/>
        </p:nvSpPr>
        <p:spPr>
          <a:xfrm>
            <a:off x="1393625" y="3232350"/>
            <a:ext cx="6649500" cy="503184"/>
          </a:xfrm>
          <a:prstGeom prst="rect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He may still need one last push back into the Ordinary World. </a:t>
            </a:r>
            <a:endParaRPr sz="1800" dirty="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  <p:sp>
        <p:nvSpPr>
          <p:cNvPr id="286" name="Google Shape;286;p39"/>
          <p:cNvSpPr txBox="1"/>
          <p:nvPr/>
        </p:nvSpPr>
        <p:spPr>
          <a:xfrm>
            <a:off x="729000" y="3956275"/>
            <a:ext cx="7686000" cy="503184"/>
          </a:xfrm>
          <a:prstGeom prst="rect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He must choose between his personal objective and a Higher Cause.</a:t>
            </a:r>
            <a:endParaRPr sz="1800">
              <a:solidFill>
                <a:srgbClr val="333333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40"/>
          <p:cNvSpPr txBox="1"/>
          <p:nvPr/>
        </p:nvSpPr>
        <p:spPr>
          <a:xfrm>
            <a:off x="571475" y="547000"/>
            <a:ext cx="8001000" cy="40821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  <a:highlight>
                  <a:srgbClr val="D5A6BD"/>
                </a:highlight>
              </a:rPr>
              <a:t> </a:t>
            </a:r>
            <a:endParaRPr sz="1600">
              <a:solidFill>
                <a:schemeClr val="dk1"/>
              </a:solidFill>
              <a:highlight>
                <a:srgbClr val="D5A6BD"/>
              </a:highlight>
            </a:endParaRPr>
          </a:p>
        </p:txBody>
      </p:sp>
      <p:pic>
        <p:nvPicPr>
          <p:cNvPr id="293" name="Google Shape;29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40"/>
          <p:cNvSpPr txBox="1"/>
          <p:nvPr/>
        </p:nvSpPr>
        <p:spPr>
          <a:xfrm>
            <a:off x="1543025" y="2038900"/>
            <a:ext cx="6057900" cy="4617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33333"/>
                </a:solidFill>
                <a:highlight>
                  <a:schemeClr val="lt1"/>
                </a:highlight>
              </a:rPr>
              <a:t>This is the climax - his dangerous encounter with death.    </a:t>
            </a:r>
            <a:endParaRPr sz="180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  <p:sp>
        <p:nvSpPr>
          <p:cNvPr id="295" name="Google Shape;295;p40"/>
          <p:cNvSpPr txBox="1"/>
          <p:nvPr/>
        </p:nvSpPr>
        <p:spPr>
          <a:xfrm flipH="1">
            <a:off x="1934250" y="635179"/>
            <a:ext cx="5275500" cy="554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12 STEPS OF THE HERO’S JOURNEY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96" name="Google Shape;296;p40"/>
          <p:cNvSpPr txBox="1"/>
          <p:nvPr/>
        </p:nvSpPr>
        <p:spPr>
          <a:xfrm>
            <a:off x="3162275" y="1366300"/>
            <a:ext cx="2819400" cy="4617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02124"/>
                </a:solidFill>
                <a:highlight>
                  <a:schemeClr val="lt1"/>
                </a:highlight>
              </a:rPr>
              <a:t>STEP 11: Resurrection</a:t>
            </a:r>
            <a:endParaRPr sz="1800" b="1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297" name="Google Shape;297;p40"/>
          <p:cNvSpPr txBox="1"/>
          <p:nvPr/>
        </p:nvSpPr>
        <p:spPr>
          <a:xfrm>
            <a:off x="898775" y="2694550"/>
            <a:ext cx="7346400" cy="503184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>
                <a:solidFill>
                  <a:srgbClr val="333333"/>
                </a:solidFill>
                <a:highlight>
                  <a:schemeClr val="lt1"/>
                </a:highlight>
              </a:rPr>
              <a:t>The battle represents something far greater than this own existence.</a:t>
            </a:r>
            <a:endParaRPr sz="180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  <p:sp>
        <p:nvSpPr>
          <p:cNvPr id="298" name="Google Shape;298;p40"/>
          <p:cNvSpPr txBox="1"/>
          <p:nvPr/>
        </p:nvSpPr>
        <p:spPr>
          <a:xfrm>
            <a:off x="2901725" y="3327975"/>
            <a:ext cx="3340500" cy="503184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chemeClr val="lt1"/>
                </a:highlight>
              </a:rPr>
              <a:t>If he fails, others will suffer.</a:t>
            </a:r>
            <a:endParaRPr sz="1800" dirty="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  <p:sp>
        <p:nvSpPr>
          <p:cNvPr id="299" name="Google Shape;299;p40"/>
          <p:cNvSpPr txBox="1"/>
          <p:nvPr/>
        </p:nvSpPr>
        <p:spPr>
          <a:xfrm>
            <a:off x="723875" y="3961400"/>
            <a:ext cx="7696200" cy="503184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The Hero will succeed, destroy his enemy and emerge from battle, reborn.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1"/>
          <p:cNvSpPr txBox="1"/>
          <p:nvPr/>
        </p:nvSpPr>
        <p:spPr>
          <a:xfrm>
            <a:off x="606750" y="576150"/>
            <a:ext cx="7924800" cy="39912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  <a:highlight>
                  <a:srgbClr val="D5A6BD"/>
                </a:highlight>
              </a:rPr>
              <a:t> </a:t>
            </a:r>
            <a:endParaRPr sz="1600">
              <a:solidFill>
                <a:schemeClr val="dk1"/>
              </a:solidFill>
              <a:highlight>
                <a:srgbClr val="D5A6BD"/>
              </a:highlight>
            </a:endParaRPr>
          </a:p>
        </p:txBody>
      </p:sp>
      <p:pic>
        <p:nvPicPr>
          <p:cNvPr id="306" name="Google Shape;30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1"/>
          <p:cNvSpPr txBox="1"/>
          <p:nvPr/>
        </p:nvSpPr>
        <p:spPr>
          <a:xfrm>
            <a:off x="731822" y="3032575"/>
            <a:ext cx="7701137" cy="821733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</a:t>
            </a:r>
            <a:r>
              <a:rPr lang="en" sz="18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final reward may be literal or a metaphor. It represents three things:</a:t>
            </a:r>
          </a:p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change, success and proof of his journey.  </a:t>
            </a:r>
            <a:endParaRPr sz="18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08" name="Google Shape;308;p41"/>
          <p:cNvSpPr txBox="1"/>
          <p:nvPr/>
        </p:nvSpPr>
        <p:spPr>
          <a:xfrm>
            <a:off x="1905000" y="637900"/>
            <a:ext cx="5275500" cy="554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aveat"/>
                <a:ea typeface="Caveat"/>
                <a:cs typeface="Caveat"/>
                <a:sym typeface="Caveat"/>
              </a:rPr>
              <a:t>12 STEPS OF THE HERO’S JOURNEY</a:t>
            </a:r>
            <a:endParaRPr sz="2400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09" name="Google Shape;309;p41"/>
          <p:cNvSpPr txBox="1"/>
          <p:nvPr/>
        </p:nvSpPr>
        <p:spPr>
          <a:xfrm>
            <a:off x="2430300" y="1276475"/>
            <a:ext cx="4283400" cy="4617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202124"/>
                </a:solidFill>
                <a:highlight>
                  <a:schemeClr val="lt1"/>
                </a:highlight>
              </a:rPr>
              <a:t>STEP 12: Return with the Elixir</a:t>
            </a:r>
            <a:endParaRPr sz="1800" b="1" dirty="0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310" name="Google Shape;310;p41"/>
          <p:cNvSpPr txBox="1"/>
          <p:nvPr/>
        </p:nvSpPr>
        <p:spPr>
          <a:xfrm>
            <a:off x="1101066" y="3951500"/>
            <a:ext cx="6949350" cy="503184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buNone/>
            </a:pPr>
            <a:r>
              <a:rPr lang="en" sz="180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His return may signal the need for resolution for other characters.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Google Shape;311;p41"/>
          <p:cNvSpPr txBox="1"/>
          <p:nvPr/>
        </p:nvSpPr>
        <p:spPr>
          <a:xfrm>
            <a:off x="1658808" y="1852050"/>
            <a:ext cx="5843427" cy="503184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" sz="18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 returns home to his Ordinary World a changed man. </a:t>
            </a:r>
            <a:endParaRPr sz="18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Google Shape;312;p41"/>
          <p:cNvSpPr txBox="1"/>
          <p:nvPr/>
        </p:nvSpPr>
        <p:spPr>
          <a:xfrm>
            <a:off x="721431" y="2427613"/>
            <a:ext cx="7716600" cy="503184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chemeClr val="lt1"/>
                </a:highligh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His return will bring new hope, a solution or a new perspective for others.</a:t>
            </a:r>
            <a:endParaRPr sz="1800" dirty="0">
              <a:solidFill>
                <a:srgbClr val="333333"/>
              </a:solidFill>
              <a:highlight>
                <a:schemeClr val="lt1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2"/>
          <p:cNvSpPr txBox="1"/>
          <p:nvPr/>
        </p:nvSpPr>
        <p:spPr>
          <a:xfrm>
            <a:off x="761072" y="550716"/>
            <a:ext cx="7632134" cy="40643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9" name="Google Shape;31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2"/>
          <p:cNvSpPr txBox="1"/>
          <p:nvPr/>
        </p:nvSpPr>
        <p:spPr>
          <a:xfrm>
            <a:off x="3254475" y="1899300"/>
            <a:ext cx="591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2"/>
          <p:cNvSpPr txBox="1"/>
          <p:nvPr/>
        </p:nvSpPr>
        <p:spPr>
          <a:xfrm>
            <a:off x="3613800" y="1745300"/>
            <a:ext cx="591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2" name="Google Shape;32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1675" y="1143000"/>
            <a:ext cx="4849248" cy="304592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  <p:sp>
        <p:nvSpPr>
          <p:cNvPr id="323" name="Google Shape;323;p42"/>
          <p:cNvSpPr txBox="1"/>
          <p:nvPr/>
        </p:nvSpPr>
        <p:spPr>
          <a:xfrm>
            <a:off x="2233325" y="1710200"/>
            <a:ext cx="4396200" cy="17526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Adapted from: </a:t>
            </a:r>
            <a:endParaRPr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chemeClr val="hlink"/>
                </a:solidFill>
                <a:highlight>
                  <a:schemeClr val="lt1"/>
                </a:highlight>
                <a:hlinkClick r:id="rId5"/>
              </a:rPr>
              <a:t>http://www.movieoutline.com/articles/the-hero-journey-mythic-structure-of-joseph-campbell-monomyth.html</a:t>
            </a:r>
            <a:endParaRPr sz="1000" u="sng">
              <a:solidFill>
                <a:schemeClr val="hlink"/>
              </a:solidFill>
              <a:highlight>
                <a:schemeClr val="lt1"/>
              </a:highlight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0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2"/>
          <p:cNvSpPr txBox="1"/>
          <p:nvPr/>
        </p:nvSpPr>
        <p:spPr>
          <a:xfrm>
            <a:off x="5693400" y="4706375"/>
            <a:ext cx="2967000" cy="34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buNone/>
            </a:pPr>
            <a:r>
              <a:rPr lang="en" sz="900" u="sng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https://en.wikipedia.org/wiki/Hero%27s_journey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671537" y="535072"/>
            <a:ext cx="7800925" cy="40733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7"/>
          <p:cNvSpPr txBox="1"/>
          <p:nvPr/>
        </p:nvSpPr>
        <p:spPr>
          <a:xfrm>
            <a:off x="1825825" y="708003"/>
            <a:ext cx="5442900" cy="492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02122"/>
                </a:solidFill>
                <a:latin typeface="Caveat"/>
                <a:ea typeface="Caveat"/>
                <a:cs typeface="Caveat"/>
                <a:sym typeface="Caveat"/>
              </a:rPr>
              <a:t>J</a:t>
            </a:r>
            <a:r>
              <a:rPr lang="en" sz="2000" dirty="0">
                <a:solidFill>
                  <a:srgbClr val="202122"/>
                </a:solidFill>
                <a:latin typeface="Caveat"/>
                <a:ea typeface="Caveat"/>
                <a:cs typeface="Caveat"/>
                <a:sym typeface="Caveat"/>
              </a:rPr>
              <a:t>oseph Campbell describes the journey of the hero as follows:</a:t>
            </a:r>
            <a:endParaRPr sz="2000" dirty="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26" name="Google Shape;126;p27"/>
          <p:cNvSpPr txBox="1"/>
          <p:nvPr/>
        </p:nvSpPr>
        <p:spPr>
          <a:xfrm>
            <a:off x="3254475" y="1899300"/>
            <a:ext cx="591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7"/>
          <p:cNvSpPr txBox="1"/>
          <p:nvPr/>
        </p:nvSpPr>
        <p:spPr>
          <a:xfrm>
            <a:off x="3613800" y="1745300"/>
            <a:ext cx="591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1675" y="1447800"/>
            <a:ext cx="4849248" cy="304592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  <p:sp>
        <p:nvSpPr>
          <p:cNvPr id="129" name="Google Shape;129;p27"/>
          <p:cNvSpPr txBox="1"/>
          <p:nvPr/>
        </p:nvSpPr>
        <p:spPr>
          <a:xfrm>
            <a:off x="2233325" y="1710200"/>
            <a:ext cx="4396200" cy="264750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6D9EEB"/>
                </a:solidFill>
                <a:latin typeface="Calibri"/>
                <a:ea typeface="Calibri"/>
                <a:cs typeface="Calibri"/>
                <a:sym typeface="Calibri"/>
              </a:rPr>
              <a:t>“A hero ventures forth from the world of common day into a region of supernatural wonder: fabulous forces are there encountered and a decisive victory is won: the hero comes back from this mysterious adventure with the power to bestow boons on his fellow man.”</a:t>
            </a:r>
            <a:endParaRPr sz="2000" dirty="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5735782" y="4706375"/>
            <a:ext cx="2924618" cy="34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buNone/>
            </a:pPr>
            <a:r>
              <a:rPr lang="en" sz="900" u="sng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https://en.wikipedia.org/wiki/Hero%27s_journey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8"/>
          <p:cNvSpPr txBox="1"/>
          <p:nvPr/>
        </p:nvSpPr>
        <p:spPr>
          <a:xfrm>
            <a:off x="511800" y="427950"/>
            <a:ext cx="8120400" cy="4287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0038" y="559138"/>
            <a:ext cx="4003925" cy="4025225"/>
          </a:xfrm>
          <a:prstGeom prst="rect">
            <a:avLst/>
          </a:pr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9" name="Google Shape;139;p28"/>
          <p:cNvSpPr txBox="1"/>
          <p:nvPr/>
        </p:nvSpPr>
        <p:spPr>
          <a:xfrm>
            <a:off x="6164900" y="4693825"/>
            <a:ext cx="24948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https://en.wikipedia.org/wiki/Hero%27s_journey</a:t>
            </a:r>
            <a:endParaRPr sz="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653691" y="522379"/>
            <a:ext cx="7836617" cy="40940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  <a:highlight>
                  <a:srgbClr val="D5A6BD"/>
                </a:highlight>
              </a:rPr>
              <a:t> </a:t>
            </a:r>
            <a:endParaRPr sz="1600">
              <a:solidFill>
                <a:schemeClr val="dk1"/>
              </a:solidFill>
              <a:highlight>
                <a:srgbClr val="D5A6BD"/>
              </a:highlight>
            </a:endParaRPr>
          </a:p>
        </p:txBody>
      </p:sp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9"/>
          <p:cNvSpPr/>
          <p:nvPr/>
        </p:nvSpPr>
        <p:spPr>
          <a:xfrm>
            <a:off x="3176825" y="1521300"/>
            <a:ext cx="2591100" cy="2491200"/>
          </a:xfrm>
          <a:prstGeom prst="ellipse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9"/>
          <p:cNvSpPr txBox="1"/>
          <p:nvPr/>
        </p:nvSpPr>
        <p:spPr>
          <a:xfrm>
            <a:off x="5391275" y="1345938"/>
            <a:ext cx="1475400" cy="3693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202124"/>
                </a:solidFill>
                <a:highlight>
                  <a:schemeClr val="lt1"/>
                </a:highlight>
              </a:rPr>
              <a:t>1. Ordinary World</a:t>
            </a:r>
            <a:endParaRPr dirty="0">
              <a:highlight>
                <a:schemeClr val="lt1"/>
              </a:highlight>
            </a:endParaRPr>
          </a:p>
        </p:txBody>
      </p:sp>
      <p:sp>
        <p:nvSpPr>
          <p:cNvPr id="149" name="Google Shape;149;p29"/>
          <p:cNvSpPr txBox="1"/>
          <p:nvPr/>
        </p:nvSpPr>
        <p:spPr>
          <a:xfrm>
            <a:off x="5764725" y="1918225"/>
            <a:ext cx="1649400" cy="369300"/>
          </a:xfrm>
          <a:prstGeom prst="rect">
            <a:avLst/>
          </a:prstGeom>
          <a:gradFill>
            <a:gsLst>
              <a:gs pos="0">
                <a:srgbClr val="4E29AA"/>
              </a:gs>
              <a:gs pos="100000">
                <a:srgbClr val="1E123D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202124"/>
                </a:solidFill>
                <a:highlight>
                  <a:srgbClr val="FFFFFF"/>
                </a:highlight>
              </a:rPr>
              <a:t>2. Call of Adventure</a:t>
            </a:r>
            <a:endParaRPr dirty="0"/>
          </a:p>
        </p:txBody>
      </p:sp>
      <p:sp>
        <p:nvSpPr>
          <p:cNvPr id="150" name="Google Shape;150;p29"/>
          <p:cNvSpPr txBox="1"/>
          <p:nvPr/>
        </p:nvSpPr>
        <p:spPr>
          <a:xfrm>
            <a:off x="5811275" y="3091350"/>
            <a:ext cx="1899000" cy="3693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202124"/>
                </a:solidFill>
                <a:highlight>
                  <a:srgbClr val="FFFFFF"/>
                </a:highlight>
              </a:rPr>
              <a:t>4. Meeting the Mentor</a:t>
            </a:r>
            <a:endParaRPr dirty="0"/>
          </a:p>
        </p:txBody>
      </p:sp>
      <p:sp>
        <p:nvSpPr>
          <p:cNvPr id="151" name="Google Shape;151;p29"/>
          <p:cNvSpPr txBox="1"/>
          <p:nvPr/>
        </p:nvSpPr>
        <p:spPr>
          <a:xfrm>
            <a:off x="5488900" y="3646650"/>
            <a:ext cx="2477700" cy="3693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202124"/>
                </a:solidFill>
                <a:highlight>
                  <a:srgbClr val="FFFFFF"/>
                </a:highlight>
              </a:rPr>
              <a:t>5. Crossing the First Threshold</a:t>
            </a:r>
            <a:endParaRPr dirty="0"/>
          </a:p>
        </p:txBody>
      </p:sp>
      <p:sp>
        <p:nvSpPr>
          <p:cNvPr id="152" name="Google Shape;152;p29"/>
          <p:cNvSpPr txBox="1"/>
          <p:nvPr/>
        </p:nvSpPr>
        <p:spPr>
          <a:xfrm>
            <a:off x="3429100" y="4152675"/>
            <a:ext cx="2107800" cy="369300"/>
          </a:xfrm>
          <a:prstGeom prst="rect">
            <a:avLst/>
          </a:prstGeom>
          <a:gradFill>
            <a:gsLst>
              <a:gs pos="0">
                <a:srgbClr val="51AB2A"/>
              </a:gs>
              <a:gs pos="100000">
                <a:srgbClr val="203E13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202124"/>
                </a:solidFill>
                <a:highlight>
                  <a:srgbClr val="FFFFFF"/>
                </a:highlight>
              </a:rPr>
              <a:t>6. Tests, Allies, Enemies</a:t>
            </a:r>
            <a:endParaRPr dirty="0"/>
          </a:p>
        </p:txBody>
      </p:sp>
      <p:sp>
        <p:nvSpPr>
          <p:cNvPr id="153" name="Google Shape;153;p29"/>
          <p:cNvSpPr txBox="1"/>
          <p:nvPr/>
        </p:nvSpPr>
        <p:spPr>
          <a:xfrm>
            <a:off x="996600" y="3644850"/>
            <a:ext cx="2477700" cy="3693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202124"/>
                </a:solidFill>
                <a:highlight>
                  <a:srgbClr val="FFFFFF"/>
                </a:highlight>
              </a:rPr>
              <a:t>7. Approach to the Inmost Cave</a:t>
            </a:r>
            <a:endParaRPr dirty="0"/>
          </a:p>
        </p:txBody>
      </p:sp>
      <p:sp>
        <p:nvSpPr>
          <p:cNvPr id="154" name="Google Shape;154;p29"/>
          <p:cNvSpPr txBox="1"/>
          <p:nvPr/>
        </p:nvSpPr>
        <p:spPr>
          <a:xfrm>
            <a:off x="2069975" y="3082700"/>
            <a:ext cx="1010100" cy="369300"/>
          </a:xfrm>
          <a:prstGeom prst="rect">
            <a:avLst/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202124"/>
                </a:solidFill>
                <a:highlight>
                  <a:srgbClr val="FFFFFF"/>
                </a:highlight>
              </a:rPr>
              <a:t>8. Ordeal</a:t>
            </a:r>
            <a:endParaRPr dirty="0"/>
          </a:p>
        </p:txBody>
      </p:sp>
      <p:sp>
        <p:nvSpPr>
          <p:cNvPr id="155" name="Google Shape;155;p29"/>
          <p:cNvSpPr txBox="1"/>
          <p:nvPr/>
        </p:nvSpPr>
        <p:spPr>
          <a:xfrm>
            <a:off x="1716150" y="2520550"/>
            <a:ext cx="1211400" cy="369300"/>
          </a:xfrm>
          <a:prstGeom prst="rect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202124"/>
                </a:solidFill>
                <a:highlight>
                  <a:srgbClr val="FFFFFF"/>
                </a:highlight>
              </a:rPr>
              <a:t> 9. Reward</a:t>
            </a:r>
            <a:endParaRPr dirty="0"/>
          </a:p>
        </p:txBody>
      </p:sp>
      <p:sp>
        <p:nvSpPr>
          <p:cNvPr id="156" name="Google Shape;156;p29"/>
          <p:cNvSpPr txBox="1"/>
          <p:nvPr/>
        </p:nvSpPr>
        <p:spPr>
          <a:xfrm>
            <a:off x="1451225" y="1957400"/>
            <a:ext cx="1649400" cy="369300"/>
          </a:xfrm>
          <a:prstGeom prst="rect">
            <a:avLst/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202124"/>
                </a:solidFill>
                <a:highlight>
                  <a:srgbClr val="FFFFFF"/>
                </a:highlight>
              </a:rPr>
              <a:t> 10. The Road Back</a:t>
            </a:r>
            <a:endParaRPr dirty="0"/>
          </a:p>
        </p:txBody>
      </p:sp>
      <p:sp>
        <p:nvSpPr>
          <p:cNvPr id="157" name="Google Shape;157;p29"/>
          <p:cNvSpPr txBox="1"/>
          <p:nvPr/>
        </p:nvSpPr>
        <p:spPr>
          <a:xfrm>
            <a:off x="2069975" y="1345950"/>
            <a:ext cx="1475400" cy="369300"/>
          </a:xfrm>
          <a:prstGeom prst="rect">
            <a:avLst/>
          </a:prstGeom>
          <a:gradFill>
            <a:gsLst>
              <a:gs pos="0">
                <a:srgbClr val="F5D0D0"/>
              </a:gs>
              <a:gs pos="100000">
                <a:srgbClr val="D96868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202124"/>
                </a:solidFill>
                <a:highlight>
                  <a:srgbClr val="FFFFFF"/>
                </a:highlight>
              </a:rPr>
              <a:t>11. Resurrection</a:t>
            </a:r>
            <a:endParaRPr dirty="0"/>
          </a:p>
        </p:txBody>
      </p:sp>
      <p:sp>
        <p:nvSpPr>
          <p:cNvPr id="158" name="Google Shape;158;p29"/>
          <p:cNvSpPr txBox="1"/>
          <p:nvPr/>
        </p:nvSpPr>
        <p:spPr>
          <a:xfrm>
            <a:off x="3505300" y="758575"/>
            <a:ext cx="2107800" cy="3693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202124"/>
                </a:solidFill>
                <a:highlight>
                  <a:srgbClr val="FFFFFF"/>
                </a:highlight>
              </a:rPr>
              <a:t>12. Return with the Elixir</a:t>
            </a:r>
            <a:endParaRPr/>
          </a:p>
        </p:txBody>
      </p:sp>
      <p:sp>
        <p:nvSpPr>
          <p:cNvPr id="159" name="Google Shape;159;p29"/>
          <p:cNvSpPr txBox="1"/>
          <p:nvPr/>
        </p:nvSpPr>
        <p:spPr>
          <a:xfrm>
            <a:off x="3333250" y="2238100"/>
            <a:ext cx="2299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12 STEPS OF THE HERO’S JOURNEY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5993325" y="2527825"/>
            <a:ext cx="1716900" cy="3693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rgbClr val="202124"/>
                </a:solidFill>
                <a:highlight>
                  <a:srgbClr val="FFFFFF"/>
                </a:highlight>
              </a:rPr>
              <a:t>3. Refusal of the Call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533400" y="561700"/>
            <a:ext cx="8077200" cy="40590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  <a:highlight>
                  <a:srgbClr val="D5A6BD"/>
                </a:highlight>
              </a:rPr>
              <a:t> </a:t>
            </a:r>
            <a:endParaRPr sz="1600">
              <a:solidFill>
                <a:schemeClr val="dk1"/>
              </a:solidFill>
              <a:highlight>
                <a:srgbClr val="D5A6BD"/>
              </a:highlight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 txBox="1"/>
          <p:nvPr/>
        </p:nvSpPr>
        <p:spPr>
          <a:xfrm>
            <a:off x="1924050" y="2051250"/>
            <a:ext cx="6210300" cy="503184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This is where the Hero exists before his adventure begins. </a:t>
            </a:r>
            <a:endParaRPr sz="1800" b="1" dirty="0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1905000" y="637900"/>
            <a:ext cx="5275500" cy="554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12 STEPS OF THE HERO’S JOURNEY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70" name="Google Shape;170;p30"/>
          <p:cNvSpPr txBox="1"/>
          <p:nvPr/>
        </p:nvSpPr>
        <p:spPr>
          <a:xfrm>
            <a:off x="2724275" y="1365450"/>
            <a:ext cx="3638400" cy="4617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02124"/>
                </a:solidFill>
                <a:highlight>
                  <a:schemeClr val="lt1"/>
                </a:highlight>
              </a:rPr>
              <a:t>STEP 1: The Ordinary World</a:t>
            </a:r>
            <a:endParaRPr sz="1800" b="1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171" name="Google Shape;171;p30"/>
          <p:cNvSpPr txBox="1"/>
          <p:nvPr/>
        </p:nvSpPr>
        <p:spPr>
          <a:xfrm>
            <a:off x="1847975" y="3977032"/>
            <a:ext cx="6381600" cy="503184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This makes it easier to identify and empathize with him.</a:t>
            </a:r>
            <a:endParaRPr sz="1800" b="1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172" name="Google Shape;172;p30"/>
          <p:cNvSpPr txBox="1"/>
          <p:nvPr/>
        </p:nvSpPr>
        <p:spPr>
          <a:xfrm>
            <a:off x="2686175" y="2737050"/>
            <a:ext cx="4590900" cy="503184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He is oblivious of the adventures to come. </a:t>
            </a:r>
            <a:endParaRPr sz="1800" b="1" dirty="0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173" name="Google Shape;173;p30"/>
          <p:cNvSpPr txBox="1"/>
          <p:nvPr/>
        </p:nvSpPr>
        <p:spPr>
          <a:xfrm>
            <a:off x="3371974" y="3346650"/>
            <a:ext cx="3298989" cy="503184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He is as human as the reader.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571500" y="525225"/>
            <a:ext cx="8003700" cy="4114800"/>
          </a:xfrm>
          <a:prstGeom prst="rect">
            <a:avLst/>
          </a:prstGeom>
          <a:gradFill>
            <a:gsLst>
              <a:gs pos="0">
                <a:srgbClr val="4E29AA"/>
              </a:gs>
              <a:gs pos="100000">
                <a:srgbClr val="1E12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  <a:highlight>
                  <a:srgbClr val="D5A6BD"/>
                </a:highlight>
              </a:rPr>
              <a:t> </a:t>
            </a:r>
            <a:endParaRPr sz="1600">
              <a:solidFill>
                <a:schemeClr val="dk1"/>
              </a:solidFill>
              <a:highlight>
                <a:srgbClr val="D5A6BD"/>
              </a:highlight>
            </a:endParaRPr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/>
          <p:cNvSpPr txBox="1"/>
          <p:nvPr/>
        </p:nvSpPr>
        <p:spPr>
          <a:xfrm>
            <a:off x="3402525" y="1384825"/>
            <a:ext cx="3226800" cy="461700"/>
          </a:xfrm>
          <a:prstGeom prst="rect">
            <a:avLst/>
          </a:prstGeom>
          <a:gradFill>
            <a:gsLst>
              <a:gs pos="0">
                <a:srgbClr val="4E29AA"/>
              </a:gs>
              <a:gs pos="100000">
                <a:srgbClr val="1E123D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202124"/>
                </a:solidFill>
                <a:highlight>
                  <a:srgbClr val="FFFFFF"/>
                </a:highlight>
              </a:rPr>
              <a:t>STEP 2: Call to Adventure</a:t>
            </a:r>
            <a:endParaRPr sz="1800"/>
          </a:p>
        </p:txBody>
      </p:sp>
      <p:sp>
        <p:nvSpPr>
          <p:cNvPr id="182" name="Google Shape;182;p31"/>
          <p:cNvSpPr txBox="1"/>
          <p:nvPr/>
        </p:nvSpPr>
        <p:spPr>
          <a:xfrm>
            <a:off x="2723650" y="637900"/>
            <a:ext cx="4515300" cy="554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12 STEPS OF THE HERO’S JOURNEY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83" name="Google Shape;183;p31"/>
          <p:cNvSpPr txBox="1"/>
          <p:nvPr/>
        </p:nvSpPr>
        <p:spPr>
          <a:xfrm>
            <a:off x="2381250" y="1997525"/>
            <a:ext cx="4914900" cy="503184"/>
          </a:xfrm>
          <a:prstGeom prst="rect">
            <a:avLst/>
          </a:prstGeom>
          <a:gradFill>
            <a:gsLst>
              <a:gs pos="0">
                <a:srgbClr val="4E29AA"/>
              </a:gs>
              <a:gs pos="100000">
                <a:srgbClr val="1E12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The Hero's adventure receives a call to action. </a:t>
            </a:r>
            <a:endParaRPr sz="1800"/>
          </a:p>
        </p:txBody>
      </p:sp>
      <p:sp>
        <p:nvSpPr>
          <p:cNvPr id="184" name="Google Shape;184;p31"/>
          <p:cNvSpPr txBox="1"/>
          <p:nvPr/>
        </p:nvSpPr>
        <p:spPr>
          <a:xfrm>
            <a:off x="1924050" y="3826325"/>
            <a:ext cx="6039000" cy="503184"/>
          </a:xfrm>
          <a:prstGeom prst="rect">
            <a:avLst/>
          </a:prstGeom>
          <a:gradFill>
            <a:gsLst>
              <a:gs pos="0">
                <a:srgbClr val="4E29AA"/>
              </a:gs>
              <a:gs pos="100000">
                <a:srgbClr val="1E12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It presents a challenge or quest that must be undertaken.</a:t>
            </a:r>
            <a:endParaRPr sz="1800"/>
          </a:p>
        </p:txBody>
      </p:sp>
      <p:sp>
        <p:nvSpPr>
          <p:cNvPr id="185" name="Google Shape;185;p31"/>
          <p:cNvSpPr txBox="1"/>
          <p:nvPr/>
        </p:nvSpPr>
        <p:spPr>
          <a:xfrm>
            <a:off x="1589809" y="2683325"/>
            <a:ext cx="6735041" cy="503184"/>
          </a:xfrm>
          <a:prstGeom prst="rect">
            <a:avLst/>
          </a:prstGeom>
          <a:gradFill>
            <a:gsLst>
              <a:gs pos="0">
                <a:srgbClr val="4E29AA"/>
              </a:gs>
              <a:gs pos="100000">
                <a:srgbClr val="1E12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This is a threat to his safety, family, way of life or his community.  </a:t>
            </a:r>
            <a:endParaRPr sz="1800" dirty="0"/>
          </a:p>
        </p:txBody>
      </p:sp>
      <p:sp>
        <p:nvSpPr>
          <p:cNvPr id="186" name="Google Shape;186;p31"/>
          <p:cNvSpPr txBox="1"/>
          <p:nvPr/>
        </p:nvSpPr>
        <p:spPr>
          <a:xfrm>
            <a:off x="2686050" y="3216725"/>
            <a:ext cx="4610100" cy="503184"/>
          </a:xfrm>
          <a:prstGeom prst="rect">
            <a:avLst/>
          </a:prstGeom>
          <a:gradFill>
            <a:gsLst>
              <a:gs pos="0">
                <a:srgbClr val="4E29AA"/>
              </a:gs>
              <a:gs pos="100000">
                <a:srgbClr val="1E12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It disrupts the comfort of his ordinary world.</a:t>
            </a:r>
            <a:endParaRPr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2"/>
          <p:cNvSpPr txBox="1"/>
          <p:nvPr/>
        </p:nvSpPr>
        <p:spPr>
          <a:xfrm>
            <a:off x="585375" y="588600"/>
            <a:ext cx="7870500" cy="39663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  <a:highlight>
                  <a:srgbClr val="D5A6BD"/>
                </a:highlight>
              </a:rPr>
              <a:t> </a:t>
            </a:r>
            <a:endParaRPr sz="1600">
              <a:solidFill>
                <a:schemeClr val="dk1"/>
              </a:solidFill>
              <a:highlight>
                <a:srgbClr val="D5A6BD"/>
              </a:highlight>
            </a:endParaRPr>
          </a:p>
        </p:txBody>
      </p:sp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2"/>
          <p:cNvSpPr txBox="1"/>
          <p:nvPr/>
        </p:nvSpPr>
        <p:spPr>
          <a:xfrm>
            <a:off x="2476500" y="726750"/>
            <a:ext cx="4339936" cy="5541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12 STEPS OF THE HERO’S JOURNEY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2920500" y="1504950"/>
            <a:ext cx="3303000" cy="4617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202124"/>
                </a:solidFill>
                <a:highlight>
                  <a:srgbClr val="FFFFFF"/>
                </a:highlight>
              </a:rPr>
              <a:t>STEP 3: Refusal of the Call</a:t>
            </a:r>
            <a:endParaRPr sz="1800" dirty="0"/>
          </a:p>
        </p:txBody>
      </p:sp>
      <p:sp>
        <p:nvSpPr>
          <p:cNvPr id="196" name="Google Shape;196;p32"/>
          <p:cNvSpPr txBox="1"/>
          <p:nvPr/>
        </p:nvSpPr>
        <p:spPr>
          <a:xfrm>
            <a:off x="1422150" y="3486150"/>
            <a:ext cx="6299700" cy="503184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He will undergo a period of suffering because of this refusal. </a:t>
            </a:r>
            <a:endParaRPr sz="1800" dirty="0"/>
          </a:p>
        </p:txBody>
      </p:sp>
      <p:sp>
        <p:nvSpPr>
          <p:cNvPr id="197" name="Google Shape;197;p32"/>
          <p:cNvSpPr txBox="1"/>
          <p:nvPr/>
        </p:nvSpPr>
        <p:spPr>
          <a:xfrm>
            <a:off x="2067000" y="2190750"/>
            <a:ext cx="5010000" cy="503184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The hero may be eager to accept the quest. </a:t>
            </a:r>
            <a:endParaRPr sz="1800"/>
          </a:p>
        </p:txBody>
      </p:sp>
      <p:sp>
        <p:nvSpPr>
          <p:cNvPr id="198" name="Google Shape;198;p32"/>
          <p:cNvSpPr txBox="1"/>
          <p:nvPr/>
        </p:nvSpPr>
        <p:spPr>
          <a:xfrm>
            <a:off x="975300" y="2819400"/>
            <a:ext cx="7193400" cy="503184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Second thoughts or personal doubts will cause him to refuse the call. </a:t>
            </a:r>
            <a:endParaRPr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590700" y="506175"/>
            <a:ext cx="7965300" cy="41148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  <a:highlight>
                  <a:srgbClr val="D5A6BD"/>
                </a:highlight>
              </a:rPr>
              <a:t> </a:t>
            </a:r>
            <a:endParaRPr sz="1600">
              <a:solidFill>
                <a:schemeClr val="dk1"/>
              </a:solidFill>
              <a:highlight>
                <a:srgbClr val="D5A6BD"/>
              </a:highlight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3"/>
          <p:cNvSpPr txBox="1"/>
          <p:nvPr/>
        </p:nvSpPr>
        <p:spPr>
          <a:xfrm>
            <a:off x="2476500" y="637900"/>
            <a:ext cx="4308764" cy="554100"/>
          </a:xfrm>
          <a:prstGeom prst="rect">
            <a:avLst/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lin ang="5400012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12 STEPS OF THE HERO’S JOURNEY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07" name="Google Shape;207;p33"/>
          <p:cNvSpPr txBox="1"/>
          <p:nvPr/>
        </p:nvSpPr>
        <p:spPr>
          <a:xfrm>
            <a:off x="666750" y="2266950"/>
            <a:ext cx="7753500" cy="503184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The hero will meet a mentor who will guide him in accepting the challenge. </a:t>
            </a:r>
            <a:endParaRPr sz="1800" dirty="0"/>
          </a:p>
        </p:txBody>
      </p:sp>
      <p:sp>
        <p:nvSpPr>
          <p:cNvPr id="208" name="Google Shape;208;p33"/>
          <p:cNvSpPr txBox="1"/>
          <p:nvPr/>
        </p:nvSpPr>
        <p:spPr>
          <a:xfrm>
            <a:off x="2239650" y="3016700"/>
            <a:ext cx="4667400" cy="503184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The mentor will dispel his doubts and fears. </a:t>
            </a:r>
            <a:endParaRPr sz="1800" dirty="0"/>
          </a:p>
        </p:txBody>
      </p:sp>
      <p:sp>
        <p:nvSpPr>
          <p:cNvPr id="209" name="Google Shape;209;p33"/>
          <p:cNvSpPr txBox="1"/>
          <p:nvPr/>
        </p:nvSpPr>
        <p:spPr>
          <a:xfrm>
            <a:off x="2839475" y="1491150"/>
            <a:ext cx="3275700" cy="4617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202124"/>
                </a:solidFill>
                <a:highlight>
                  <a:srgbClr val="FFFFFF"/>
                </a:highlight>
              </a:rPr>
              <a:t>STEP 4: Meeting the Mentor</a:t>
            </a:r>
            <a:endParaRPr sz="1800" dirty="0"/>
          </a:p>
        </p:txBody>
      </p:sp>
      <p:sp>
        <p:nvSpPr>
          <p:cNvPr id="210" name="Google Shape;210;p33"/>
          <p:cNvSpPr txBox="1"/>
          <p:nvPr/>
        </p:nvSpPr>
        <p:spPr>
          <a:xfrm>
            <a:off x="1333500" y="3766450"/>
            <a:ext cx="6305400" cy="503184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He will give him the strength and courage to begin his quest.</a:t>
            </a: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4"/>
          <p:cNvSpPr txBox="1"/>
          <p:nvPr/>
        </p:nvSpPr>
        <p:spPr>
          <a:xfrm>
            <a:off x="590550" y="561700"/>
            <a:ext cx="7941300" cy="39915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202124"/>
                </a:solidFill>
                <a:highlight>
                  <a:srgbClr val="D5A6BD"/>
                </a:highlight>
              </a:rPr>
              <a:t> </a:t>
            </a:r>
            <a:endParaRPr sz="1600">
              <a:solidFill>
                <a:schemeClr val="dk1"/>
              </a:solidFill>
              <a:highlight>
                <a:srgbClr val="D5A6BD"/>
              </a:highlight>
            </a:endParaRPr>
          </a:p>
        </p:txBody>
      </p:sp>
      <p:pic>
        <p:nvPicPr>
          <p:cNvPr id="217" name="Google Shape;2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4"/>
          <p:cNvSpPr txBox="1"/>
          <p:nvPr/>
        </p:nvSpPr>
        <p:spPr>
          <a:xfrm>
            <a:off x="844200" y="2153000"/>
            <a:ext cx="7455600" cy="503184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He begins his challenge, whether it be physical, spiritual or emotional. </a:t>
            </a:r>
            <a:endParaRPr sz="1800" b="1" dirty="0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1981200" y="714100"/>
            <a:ext cx="5275500" cy="5541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lin ang="5400012" scaled="0"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veat"/>
                <a:ea typeface="Caveat"/>
                <a:cs typeface="Caveat"/>
                <a:sym typeface="Caveat"/>
              </a:rPr>
              <a:t>12 STEPS OF THE HERO’S JOURNEY</a:t>
            </a:r>
            <a:endParaRPr sz="24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2445275" y="1441650"/>
            <a:ext cx="4324200" cy="461700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rgbClr val="202124"/>
                </a:solidFill>
                <a:highlight>
                  <a:schemeClr val="lt1"/>
                </a:highlight>
              </a:rPr>
              <a:t>STEP 5: Crossing the First Threshold</a:t>
            </a:r>
            <a:endParaRPr sz="1800" b="1" dirty="0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936600" y="2908500"/>
            <a:ext cx="7270800" cy="503184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buNone/>
            </a:pPr>
            <a:r>
              <a:rPr lang="en" sz="1800" dirty="0">
                <a:solidFill>
                  <a:srgbClr val="333333"/>
                </a:solidFill>
                <a:highlight>
                  <a:srgbClr val="FFFFFF"/>
                </a:highlight>
              </a:rPr>
              <a:t>He crosses over from the world he is familiar with, into the unfamiliar.</a:t>
            </a:r>
            <a:endParaRPr sz="1800" b="1" dirty="0">
              <a:solidFill>
                <a:srgbClr val="202124"/>
              </a:solidFill>
              <a:highlight>
                <a:schemeClr val="lt1"/>
              </a:highlight>
            </a:endParaRPr>
          </a:p>
        </p:txBody>
      </p:sp>
      <p:sp>
        <p:nvSpPr>
          <p:cNvPr id="222" name="Google Shape;222;p34"/>
          <p:cNvSpPr txBox="1"/>
          <p:nvPr/>
        </p:nvSpPr>
        <p:spPr>
          <a:xfrm>
            <a:off x="1084350" y="3722900"/>
            <a:ext cx="7069200" cy="503184"/>
          </a:xfrm>
          <a:prstGeom prst="rect">
            <a:avLst/>
          </a:prstGeom>
          <a:gradFill>
            <a:gsLst>
              <a:gs pos="0">
                <a:srgbClr val="DCECD5"/>
              </a:gs>
              <a:gs pos="100000">
                <a:srgbClr val="93BC81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buNone/>
            </a:pPr>
            <a:r>
              <a:rPr lang="en" sz="1800">
                <a:solidFill>
                  <a:srgbClr val="333333"/>
                </a:solidFill>
                <a:highlight>
                  <a:srgbClr val="FFFFFF"/>
                </a:highlight>
              </a:rPr>
              <a:t>Crossing the first threshold signifies his commitment to his journey. 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923</Words>
  <Application>Microsoft Office PowerPoint</Application>
  <PresentationFormat>On-screen Show (16:9)</PresentationFormat>
  <Paragraphs>106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Times New Roman</vt:lpstr>
      <vt:lpstr>Arial</vt:lpstr>
      <vt:lpstr>Gill Sans</vt:lpstr>
      <vt:lpstr>Calibri</vt:lpstr>
      <vt:lpstr>Caveat</vt:lpstr>
      <vt:lpstr>Corbel</vt:lpstr>
      <vt:lpstr>Simple Light</vt:lpstr>
      <vt:lpstr>Ecology 16x9</vt:lpstr>
      <vt:lpstr>  Campbell’s 12 Stages of The Hero’s Journey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 Hero’s Journey </dc:title>
  <cp:lastModifiedBy>FM</cp:lastModifiedBy>
  <cp:revision>21</cp:revision>
  <dcterms:modified xsi:type="dcterms:W3CDTF">2022-07-07T09:51:27Z</dcterms:modified>
</cp:coreProperties>
</file>