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60" r:id="rId4"/>
    <p:sldId id="259" r:id="rId5"/>
    <p:sldId id="258" r:id="rId6"/>
    <p:sldId id="264" r:id="rId7"/>
    <p:sldId id="263" r:id="rId8"/>
    <p:sldId id="282" r:id="rId9"/>
    <p:sldId id="283" r:id="rId10"/>
    <p:sldId id="257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32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9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1d4244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61d4244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bd585f4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bd585f4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ad4ca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fad4ca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verywellmind.com/what-is-maslows-hierarchy-of-needs-41367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thoughtco.com/maslows-hierarchy-of-needs-4582571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p.lps.org/akabour/files/2013/12/Old-Major%E2%80%99s-Speech-in-Animal-Far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97430" y="2253205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Persuasive </a:t>
            </a:r>
            <a:r>
              <a:rPr lang="en-US" b="1">
                <a:solidFill>
                  <a:srgbClr val="000000"/>
                </a:solidFill>
              </a:rPr>
              <a:t>Text Analysis</a:t>
            </a:r>
            <a:br>
              <a:rPr lang="en-US" b="1">
                <a:solidFill>
                  <a:srgbClr val="000000"/>
                </a:solidFill>
              </a:rPr>
            </a:b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210450" y="1401725"/>
            <a:ext cx="6302177" cy="2095928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animal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England knows the meaning of happiness or leisure after he is a year old.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animal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England is free. The life of an animal is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misery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slavery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is the plain truth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…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then do we continue in this miserable condition?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nearly the whole of the produce of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labour is stolen from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Z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beings. </a:t>
            </a:r>
            <a:endParaRPr lang="en-ZA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38;p28">
            <a:extLst>
              <a:ext uri="{FF2B5EF4-FFF2-40B4-BE49-F238E27FC236}">
                <a16:creationId xmlns:a16="http://schemas.microsoft.com/office/drawing/2014/main" id="{712BE81F-D198-EB43-DAF0-0042B80C453A}"/>
              </a:ext>
            </a:extLst>
          </p:cNvPr>
          <p:cNvSpPr txBox="1"/>
          <p:nvPr/>
        </p:nvSpPr>
        <p:spPr>
          <a:xfrm>
            <a:off x="1941726" y="962505"/>
            <a:ext cx="1248284" cy="304658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Generalisation</a:t>
            </a:r>
            <a:endParaRPr sz="1200" dirty="0"/>
          </a:p>
        </p:txBody>
      </p:sp>
      <p:sp>
        <p:nvSpPr>
          <p:cNvPr id="8" name="Google Shape;138;p28">
            <a:extLst>
              <a:ext uri="{FF2B5EF4-FFF2-40B4-BE49-F238E27FC236}">
                <a16:creationId xmlns:a16="http://schemas.microsoft.com/office/drawing/2014/main" id="{3B8D053F-697E-DDD7-A027-F379D30E780A}"/>
              </a:ext>
            </a:extLst>
          </p:cNvPr>
          <p:cNvSpPr txBox="1"/>
          <p:nvPr/>
        </p:nvSpPr>
        <p:spPr>
          <a:xfrm>
            <a:off x="6198539" y="3899673"/>
            <a:ext cx="1248284" cy="304658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Group identity</a:t>
            </a:r>
            <a:endParaRPr sz="1200" dirty="0"/>
          </a:p>
        </p:txBody>
      </p:sp>
      <p:sp>
        <p:nvSpPr>
          <p:cNvPr id="9" name="Google Shape;138;p28">
            <a:extLst>
              <a:ext uri="{FF2B5EF4-FFF2-40B4-BE49-F238E27FC236}">
                <a16:creationId xmlns:a16="http://schemas.microsoft.com/office/drawing/2014/main" id="{E0F5504B-BB9A-C7C8-3D81-6ABF93932569}"/>
              </a:ext>
            </a:extLst>
          </p:cNvPr>
          <p:cNvSpPr txBox="1"/>
          <p:nvPr/>
        </p:nvSpPr>
        <p:spPr>
          <a:xfrm>
            <a:off x="5211394" y="616137"/>
            <a:ext cx="1511523" cy="51702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Opinions presented as facts</a:t>
            </a:r>
            <a:endParaRPr sz="1200" dirty="0"/>
          </a:p>
        </p:txBody>
      </p:sp>
      <p:sp>
        <p:nvSpPr>
          <p:cNvPr id="10" name="Google Shape;138;p28">
            <a:extLst>
              <a:ext uri="{FF2B5EF4-FFF2-40B4-BE49-F238E27FC236}">
                <a16:creationId xmlns:a16="http://schemas.microsoft.com/office/drawing/2014/main" id="{2A6E8075-EE00-649F-983D-C33CE9A9C032}"/>
              </a:ext>
            </a:extLst>
          </p:cNvPr>
          <p:cNvSpPr txBox="1"/>
          <p:nvPr/>
        </p:nvSpPr>
        <p:spPr>
          <a:xfrm>
            <a:off x="1165874" y="3792295"/>
            <a:ext cx="1248284" cy="51702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Identification of the enemy</a:t>
            </a:r>
            <a:endParaRPr sz="12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22CA6A-50C1-E714-2083-6BE85742504C}"/>
              </a:ext>
            </a:extLst>
          </p:cNvPr>
          <p:cNvCxnSpPr>
            <a:cxnSpLocks/>
          </p:cNvCxnSpPr>
          <p:nvPr/>
        </p:nvCxnSpPr>
        <p:spPr>
          <a:xfrm>
            <a:off x="1704109" y="3283527"/>
            <a:ext cx="0" cy="50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oogle Shape;138;p28">
            <a:extLst>
              <a:ext uri="{FF2B5EF4-FFF2-40B4-BE49-F238E27FC236}">
                <a16:creationId xmlns:a16="http://schemas.microsoft.com/office/drawing/2014/main" id="{2B49E237-CC4D-E25E-6D0E-CEE5B9500C93}"/>
              </a:ext>
            </a:extLst>
          </p:cNvPr>
          <p:cNvSpPr txBox="1"/>
          <p:nvPr/>
        </p:nvSpPr>
        <p:spPr>
          <a:xfrm>
            <a:off x="3836343" y="3677997"/>
            <a:ext cx="1248284" cy="51702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Strengthens group identity</a:t>
            </a:r>
            <a:endParaRPr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4C3CEB-730E-2A41-0704-DA905992DBD0}"/>
              </a:ext>
            </a:extLst>
          </p:cNvPr>
          <p:cNvCxnSpPr>
            <a:cxnSpLocks/>
          </p:cNvCxnSpPr>
          <p:nvPr/>
        </p:nvCxnSpPr>
        <p:spPr>
          <a:xfrm flipV="1">
            <a:off x="2192482" y="1217290"/>
            <a:ext cx="0" cy="29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2454FF-AD81-6126-E917-08EE6CD1A3B2}"/>
              </a:ext>
            </a:extLst>
          </p:cNvPr>
          <p:cNvCxnSpPr>
            <a:cxnSpLocks/>
          </p:cNvCxnSpPr>
          <p:nvPr/>
        </p:nvCxnSpPr>
        <p:spPr>
          <a:xfrm>
            <a:off x="3702628" y="3029143"/>
            <a:ext cx="487321" cy="64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23098D-F1B1-7284-B098-9D2387C4A5EC}"/>
              </a:ext>
            </a:extLst>
          </p:cNvPr>
          <p:cNvCxnSpPr>
            <a:cxnSpLocks/>
          </p:cNvCxnSpPr>
          <p:nvPr/>
        </p:nvCxnSpPr>
        <p:spPr>
          <a:xfrm>
            <a:off x="6047510" y="2995431"/>
            <a:ext cx="394854" cy="90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E9F211-93E5-1D3C-A029-4270198A6DA4}"/>
              </a:ext>
            </a:extLst>
          </p:cNvPr>
          <p:cNvCxnSpPr>
            <a:cxnSpLocks/>
          </p:cNvCxnSpPr>
          <p:nvPr/>
        </p:nvCxnSpPr>
        <p:spPr>
          <a:xfrm flipV="1">
            <a:off x="5507182" y="1133161"/>
            <a:ext cx="0" cy="105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F1A096-0851-20E1-0E20-A1E5635952AA}"/>
              </a:ext>
            </a:extLst>
          </p:cNvPr>
          <p:cNvCxnSpPr>
            <a:cxnSpLocks/>
          </p:cNvCxnSpPr>
          <p:nvPr/>
        </p:nvCxnSpPr>
        <p:spPr>
          <a:xfrm flipV="1">
            <a:off x="4014355" y="1267163"/>
            <a:ext cx="0" cy="554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Google Shape;138;p28">
            <a:extLst>
              <a:ext uri="{FF2B5EF4-FFF2-40B4-BE49-F238E27FC236}">
                <a16:creationId xmlns:a16="http://schemas.microsoft.com/office/drawing/2014/main" id="{927FEC49-49BC-9062-CACE-DB621C43A4ED}"/>
              </a:ext>
            </a:extLst>
          </p:cNvPr>
          <p:cNvSpPr txBox="1"/>
          <p:nvPr/>
        </p:nvSpPr>
        <p:spPr>
          <a:xfrm>
            <a:off x="3517686" y="948649"/>
            <a:ext cx="934424" cy="304658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Anaphora</a:t>
            </a:r>
            <a:endParaRPr sz="1200" dirty="0"/>
          </a:p>
        </p:txBody>
      </p:sp>
      <p:sp>
        <p:nvSpPr>
          <p:cNvPr id="31" name="Google Shape;138;p28">
            <a:extLst>
              <a:ext uri="{FF2B5EF4-FFF2-40B4-BE49-F238E27FC236}">
                <a16:creationId xmlns:a16="http://schemas.microsoft.com/office/drawing/2014/main" id="{2BC2E2CB-43B8-EDF1-B137-69CD8450DB28}"/>
              </a:ext>
            </a:extLst>
          </p:cNvPr>
          <p:cNvSpPr txBox="1"/>
          <p:nvPr/>
        </p:nvSpPr>
        <p:spPr>
          <a:xfrm>
            <a:off x="7339124" y="2275613"/>
            <a:ext cx="1095759" cy="304658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Hypophora</a:t>
            </a:r>
            <a:endParaRPr sz="12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BF0094-0974-DEC3-CB08-28E98F0793DC}"/>
              </a:ext>
            </a:extLst>
          </p:cNvPr>
          <p:cNvCxnSpPr>
            <a:cxnSpLocks/>
          </p:cNvCxnSpPr>
          <p:nvPr/>
        </p:nvCxnSpPr>
        <p:spPr>
          <a:xfrm>
            <a:off x="6625941" y="2326951"/>
            <a:ext cx="695741" cy="24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1C7D12-7DD2-74E5-DB65-925C03A74440}"/>
              </a:ext>
            </a:extLst>
          </p:cNvPr>
          <p:cNvCxnSpPr>
            <a:cxnSpLocks/>
          </p:cNvCxnSpPr>
          <p:nvPr/>
        </p:nvCxnSpPr>
        <p:spPr>
          <a:xfrm>
            <a:off x="2500742" y="2366966"/>
            <a:ext cx="285004" cy="134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Google Shape;138;p28">
            <a:extLst>
              <a:ext uri="{FF2B5EF4-FFF2-40B4-BE49-F238E27FC236}">
                <a16:creationId xmlns:a16="http://schemas.microsoft.com/office/drawing/2014/main" id="{8A11395A-E769-673F-DFC7-3377C20D1E85}"/>
              </a:ext>
            </a:extLst>
          </p:cNvPr>
          <p:cNvSpPr txBox="1"/>
          <p:nvPr/>
        </p:nvSpPr>
        <p:spPr>
          <a:xfrm>
            <a:off x="2457811" y="3712637"/>
            <a:ext cx="1248284" cy="304658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/>
              <a:t>Emotive words</a:t>
            </a:r>
            <a:endParaRPr sz="12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3F649C0-397F-3587-4619-C4397D99D179}"/>
              </a:ext>
            </a:extLst>
          </p:cNvPr>
          <p:cNvCxnSpPr>
            <a:cxnSpLocks/>
          </p:cNvCxnSpPr>
          <p:nvPr/>
        </p:nvCxnSpPr>
        <p:spPr>
          <a:xfrm flipH="1">
            <a:off x="3024740" y="2427942"/>
            <a:ext cx="306300" cy="125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9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340423" y="1401725"/>
            <a:ext cx="6450218" cy="923299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Now refer to a written copy of an extract from Old Major’s Speech.</a:t>
            </a:r>
          </a:p>
        </p:txBody>
      </p:sp>
      <p:sp>
        <p:nvSpPr>
          <p:cNvPr id="7" name="Google Shape;139;p28">
            <a:extLst>
              <a:ext uri="{FF2B5EF4-FFF2-40B4-BE49-F238E27FC236}">
                <a16:creationId xmlns:a16="http://schemas.microsoft.com/office/drawing/2014/main" id="{BBB73F97-6E0B-D669-67A0-DE4C0403C238}"/>
              </a:ext>
            </a:extLst>
          </p:cNvPr>
          <p:cNvSpPr txBox="1"/>
          <p:nvPr/>
        </p:nvSpPr>
        <p:spPr>
          <a:xfrm>
            <a:off x="1307874" y="2864043"/>
            <a:ext cx="6450217" cy="1095644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Find examples of rhetoric and propaganda in the speech.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4998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744075" y="609075"/>
            <a:ext cx="7701000" cy="3943500"/>
          </a:xfrm>
          <a:prstGeom prst="rect">
            <a:avLst/>
          </a:prstGeom>
          <a:solidFill>
            <a:srgbClr val="C5C0B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/>
        </p:nvSpPr>
        <p:spPr>
          <a:xfrm>
            <a:off x="2150924" y="1423464"/>
            <a:ext cx="4842163" cy="646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Propaganda is the manipulation of thinking through the manipulation of language. 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1350816" y="2912646"/>
            <a:ext cx="6463145" cy="41084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ZA" sz="18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Logical fallacies may sound convincing, but are faulty logic.</a:t>
            </a:r>
            <a:endParaRPr sz="1800" dirty="0"/>
          </a:p>
        </p:txBody>
      </p:sp>
      <p:sp>
        <p:nvSpPr>
          <p:cNvPr id="152" name="Google Shape;152;p29"/>
          <p:cNvSpPr txBox="1"/>
          <p:nvPr/>
        </p:nvSpPr>
        <p:spPr>
          <a:xfrm>
            <a:off x="3397054" y="796250"/>
            <a:ext cx="2390684" cy="48746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PROPAGANDA</a:t>
            </a:r>
            <a:endParaRPr sz="2400" dirty="0"/>
          </a:p>
        </p:txBody>
      </p:sp>
      <p:sp>
        <p:nvSpPr>
          <p:cNvPr id="153" name="Google Shape;153;p29"/>
          <p:cNvSpPr txBox="1"/>
          <p:nvPr/>
        </p:nvSpPr>
        <p:spPr>
          <a:xfrm>
            <a:off x="1573748" y="2285965"/>
            <a:ext cx="5980440" cy="36929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manipulation is achieved through l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ogical </a:t>
            </a: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allacies.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Google Shape;150;p29">
            <a:extLst>
              <a:ext uri="{FF2B5EF4-FFF2-40B4-BE49-F238E27FC236}">
                <a16:creationId xmlns:a16="http://schemas.microsoft.com/office/drawing/2014/main" id="{76BF4E04-85CA-C6F0-A92A-3FEC199329BD}"/>
              </a:ext>
            </a:extLst>
          </p:cNvPr>
          <p:cNvSpPr txBox="1"/>
          <p:nvPr/>
        </p:nvSpPr>
        <p:spPr>
          <a:xfrm>
            <a:off x="1975532" y="3636550"/>
            <a:ext cx="5370842" cy="72939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Consider: What is the motive behind the logic? </a:t>
            </a:r>
            <a:b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Why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we persuaded by faulty logic?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/>
        </p:nvSpPr>
        <p:spPr>
          <a:xfrm>
            <a:off x="637150" y="613975"/>
            <a:ext cx="7842600" cy="4015800"/>
          </a:xfrm>
          <a:prstGeom prst="rect">
            <a:avLst/>
          </a:prstGeom>
          <a:solidFill>
            <a:srgbClr val="CC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6" name="Google Shape;136;p28"/>
          <p:cNvSpPr txBox="1"/>
          <p:nvPr/>
        </p:nvSpPr>
        <p:spPr>
          <a:xfrm>
            <a:off x="1797625" y="720050"/>
            <a:ext cx="5544539" cy="487465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MASLOW’S HIERARCHY OF NEEDS</a:t>
            </a:r>
            <a:endParaRPr sz="2400" dirty="0"/>
          </a:p>
        </p:txBody>
      </p:sp>
      <p:sp>
        <p:nvSpPr>
          <p:cNvPr id="138" name="Google Shape;138;p28"/>
          <p:cNvSpPr txBox="1"/>
          <p:nvPr/>
        </p:nvSpPr>
        <p:spPr>
          <a:xfrm>
            <a:off x="864124" y="2708184"/>
            <a:ext cx="7402832" cy="72939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ZA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Abraham Maslow's hierarchy of needs states that our actions are motivated by certain physiological and psychological needs.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843341" y="1419711"/>
            <a:ext cx="7402833" cy="1047939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h</a:t>
            </a:r>
            <a:r>
              <a:rPr lang="en-Z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uman beings we are motivated by our needs. </a:t>
            </a: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Z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some of our most basic needs are not met, we may become unmotivated and unable to progress.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843341" y="3674535"/>
            <a:ext cx="7402833" cy="72939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The basic needs must first be fulfilled before the complex ones can be pursued. </a:t>
            </a: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3CB22-7D53-A222-EB11-2AC56208BD23}"/>
              </a:ext>
            </a:extLst>
          </p:cNvPr>
          <p:cNvSpPr txBox="1"/>
          <p:nvPr/>
        </p:nvSpPr>
        <p:spPr>
          <a:xfrm>
            <a:off x="4509656" y="4727865"/>
            <a:ext cx="4125191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900" dirty="0">
                <a:hlinkClick r:id="rId4"/>
              </a:rPr>
              <a:t>https://www.verywellmind.com/what-is-maslows-hierarchy-of-needs-4136760</a:t>
            </a:r>
            <a:endParaRPr lang="en-ZA" sz="900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Z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34701" y="496045"/>
            <a:ext cx="7896113" cy="4118986"/>
          </a:xfrm>
          <a:prstGeom prst="rect">
            <a:avLst/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Maslow's hierarchy of needs, scalable vector illustration">
            <a:extLst>
              <a:ext uri="{FF2B5EF4-FFF2-40B4-BE49-F238E27FC236}">
                <a16:creationId xmlns:a16="http://schemas.microsoft.com/office/drawing/2014/main" id="{C6CBD071-216D-BA42-FE99-26561A735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3096" y="3473024"/>
            <a:ext cx="1627909" cy="16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736227-4C0F-5B39-2558-75D95751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6" y="551976"/>
            <a:ext cx="6364562" cy="39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EFDCE-327D-8506-FE4E-7520B046FF14}"/>
              </a:ext>
            </a:extLst>
          </p:cNvPr>
          <p:cNvSpPr txBox="1"/>
          <p:nvPr/>
        </p:nvSpPr>
        <p:spPr>
          <a:xfrm>
            <a:off x="1280167" y="4194749"/>
            <a:ext cx="636456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MASLOW’S HIERARCHY OF NEEDS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611B6-C4EE-1CC8-2B51-BA13B38BC357}"/>
              </a:ext>
            </a:extLst>
          </p:cNvPr>
          <p:cNvSpPr txBox="1"/>
          <p:nvPr/>
        </p:nvSpPr>
        <p:spPr>
          <a:xfrm>
            <a:off x="5072848" y="4696690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00" dirty="0">
                <a:hlinkClick r:id="rId5"/>
              </a:rPr>
              <a:t>https://www.thoughtco.com/maslows-hierarchy-of-needs-4582571</a:t>
            </a:r>
            <a:endParaRPr lang="en-ZA" sz="900" dirty="0"/>
          </a:p>
          <a:p>
            <a:endParaRPr lang="en-ZA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1083151" y="3725778"/>
            <a:ext cx="6982759" cy="64629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Scapegoat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common enemy, who is responsible for the failures that the leader wants to put right.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007850" y="775525"/>
            <a:ext cx="6774941" cy="72939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manipulation through propaganda to be successful, the speaker must have: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3826360" y="1755736"/>
            <a:ext cx="1498681" cy="369291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SUPPORTERS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03;p33">
            <a:extLst>
              <a:ext uri="{FF2B5EF4-FFF2-40B4-BE49-F238E27FC236}">
                <a16:creationId xmlns:a16="http://schemas.microsoft.com/office/drawing/2014/main" id="{02A85D3E-CB49-181E-6502-2B2C15A5908B}"/>
              </a:ext>
            </a:extLst>
          </p:cNvPr>
          <p:cNvSpPr txBox="1"/>
          <p:nvPr/>
        </p:nvSpPr>
        <p:spPr>
          <a:xfrm>
            <a:off x="1192525" y="2349198"/>
            <a:ext cx="6774940" cy="64629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Supporters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Followers that believe in the leader without question.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They must be kept ignorant of the truth, to follow blindly.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98;p33">
            <a:extLst>
              <a:ext uri="{FF2B5EF4-FFF2-40B4-BE49-F238E27FC236}">
                <a16:creationId xmlns:a16="http://schemas.microsoft.com/office/drawing/2014/main" id="{B91A4003-F61F-0BCA-FC7F-C4C8A80266D7}"/>
              </a:ext>
            </a:extLst>
          </p:cNvPr>
          <p:cNvSpPr txBox="1"/>
          <p:nvPr/>
        </p:nvSpPr>
        <p:spPr>
          <a:xfrm>
            <a:off x="3892690" y="3157416"/>
            <a:ext cx="1357038" cy="369291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SCAPEGOAT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3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719775" y="552954"/>
            <a:ext cx="7756800" cy="4026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2278320" y="659473"/>
            <a:ext cx="4574660" cy="487465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/>
              <a:t>PROPAGANDA TECHNIQUES</a:t>
            </a:r>
            <a:endParaRPr sz="2400" dirty="0"/>
          </a:p>
        </p:txBody>
      </p:sp>
      <p:sp>
        <p:nvSpPr>
          <p:cNvPr id="187" name="Google Shape;187;p32"/>
          <p:cNvSpPr txBox="1"/>
          <p:nvPr/>
        </p:nvSpPr>
        <p:spPr>
          <a:xfrm>
            <a:off x="887231" y="3006277"/>
            <a:ext cx="7375011" cy="627311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345" marR="0" indent="-34734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EITHER/OR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There are only two sides to an issue – one right, one wrong. </a:t>
            </a:r>
            <a:endParaRPr lang="en-Z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6725" marR="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</a:pPr>
            <a:r>
              <a:rPr lang="en-US" sz="16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care for the planet, you will be vegan.</a:t>
            </a:r>
            <a:endParaRPr lang="en-ZA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876473" y="2254920"/>
            <a:ext cx="7375010" cy="640135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345" marR="0" indent="-347345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SEQUITUR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conclusion does not follow from the argument. </a:t>
            </a:r>
          </a:p>
          <a:p>
            <a:pPr marR="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</a:pPr>
            <a:r>
              <a:rPr lang="en-US" sz="16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brought her umbrella today. </a:t>
            </a:r>
            <a:r>
              <a:rPr lang="en-US" sz="1600" i="1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is a fashion model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endParaRPr lang="en-ZA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887233" y="1272474"/>
            <a:ext cx="7375008" cy="882702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HASTY GENERALIZATION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argument is based on insufficient</a:t>
            </a:r>
          </a:p>
          <a:p>
            <a:pPr marL="11430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evidence, or an isolated example.</a:t>
            </a:r>
          </a:p>
          <a:p>
            <a:pPr marL="11430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i="1" kern="1200" dirty="0">
                <a:latin typeface="Arial" panose="020B0604020202020204" pitchFamily="34" charset="0"/>
                <a:cs typeface="Arial" panose="020B0604020202020204" pitchFamily="34" charset="0"/>
              </a:rPr>
              <a:t>He is an alcoholic, as he prefers wine to soda.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887231" y="3727734"/>
            <a:ext cx="7375010" cy="811464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indent="-28575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 HOMINEM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(To the man): The opponent’s character is attacked, rather than the opponent’s argument. </a:t>
            </a:r>
          </a:p>
          <a:p>
            <a:pPr marL="347345" marR="0" indent="-34734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not a good lawyer because he got fined for a traffic offense.</a:t>
            </a:r>
            <a:endParaRPr lang="en-ZA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671900" y="567650"/>
            <a:ext cx="7784700" cy="39849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2319411" y="782394"/>
            <a:ext cx="4553338" cy="46162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SzPts val="1100"/>
              <a:buNone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PROPAGANDA TECHNIQUES </a:t>
            </a:r>
            <a:endParaRPr lang="en-US" sz="2400" i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2078184" y="2784769"/>
            <a:ext cx="4998028" cy="685019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>
              <a:lnSpc>
                <a:spcPct val="107000"/>
              </a:lnSpc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Nostalgia: Forget the bad parts of the past. </a:t>
            </a:r>
          </a:p>
          <a:p>
            <a:pPr marR="0">
              <a:lnSpc>
                <a:spcPct val="107000"/>
              </a:lnSpc>
              <a:spcAft>
                <a:spcPts val="0"/>
              </a:spcAft>
            </a:pP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Remind people only about the good.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1959486" y="1513613"/>
            <a:ext cx="5231019" cy="388656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Repetition: Repeat words and/phrases for effect.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66;p30">
            <a:extLst>
              <a:ext uri="{FF2B5EF4-FFF2-40B4-BE49-F238E27FC236}">
                <a16:creationId xmlns:a16="http://schemas.microsoft.com/office/drawing/2014/main" id="{7B7DFE84-6715-4A69-38EE-7546D4B36219}"/>
              </a:ext>
            </a:extLst>
          </p:cNvPr>
          <p:cNvSpPr txBox="1"/>
          <p:nvPr/>
        </p:nvSpPr>
        <p:spPr>
          <a:xfrm>
            <a:off x="2693781" y="2123212"/>
            <a:ext cx="3738190" cy="388656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1810" marR="0" indent="-511810">
              <a:lnSpc>
                <a:spcPct val="107000"/>
              </a:lnSpc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Bandwagon: Everybody is doing it!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66;p30">
            <a:extLst>
              <a:ext uri="{FF2B5EF4-FFF2-40B4-BE49-F238E27FC236}">
                <a16:creationId xmlns:a16="http://schemas.microsoft.com/office/drawing/2014/main" id="{D914468B-541C-2C67-0C61-5F2C5D403CCB}"/>
              </a:ext>
            </a:extLst>
          </p:cNvPr>
          <p:cNvSpPr txBox="1"/>
          <p:nvPr/>
        </p:nvSpPr>
        <p:spPr>
          <a:xfrm>
            <a:off x="1775919" y="3699175"/>
            <a:ext cx="5612025" cy="685019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>
              <a:lnSpc>
                <a:spcPct val="107000"/>
              </a:lnSpc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Evidence: Use scientific jargon to “prove”</a:t>
            </a:r>
          </a:p>
          <a:p>
            <a:pPr marR="0">
              <a:lnSpc>
                <a:spcPct val="107000"/>
              </a:lnSpc>
              <a:spcAft>
                <a:spcPts val="0"/>
              </a:spcAft>
            </a:pP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something</a:t>
            </a: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when logic does not apply.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696275" y="590850"/>
            <a:ext cx="7738500" cy="3961800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2293442" y="731339"/>
            <a:ext cx="4564553" cy="461624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PROPAGANDA TECHNIQUES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1039091" y="3429783"/>
            <a:ext cx="7065817" cy="355763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Humor: Using humour to win them over. Make them laugh to persuade.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1778929" y="2033144"/>
            <a:ext cx="5598613" cy="355763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1810" marR="0" indent="-511810">
              <a:lnSpc>
                <a:spcPct val="107000"/>
              </a:lnSpc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Testimonials: Use famous people to endorse a product/idea. 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1041738" y="1340477"/>
            <a:ext cx="7065817" cy="542544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Faulty Cause / Effect: A cause and effect relationship that might not be true.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he captained the team, they won their last 5 games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2228182" y="4045111"/>
            <a:ext cx="4692168" cy="355763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1810" marR="0" indent="-511810">
              <a:lnSpc>
                <a:spcPct val="107000"/>
              </a:lnSpc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Name-calling: Direct or Indirect, audiences love it.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63;p30">
            <a:extLst>
              <a:ext uri="{FF2B5EF4-FFF2-40B4-BE49-F238E27FC236}">
                <a16:creationId xmlns:a16="http://schemas.microsoft.com/office/drawing/2014/main" id="{633A5628-6540-07CC-381A-D4550A2D780C}"/>
              </a:ext>
            </a:extLst>
          </p:cNvPr>
          <p:cNvSpPr txBox="1"/>
          <p:nvPr/>
        </p:nvSpPr>
        <p:spPr>
          <a:xfrm>
            <a:off x="1100508" y="2608118"/>
            <a:ext cx="6952449" cy="619232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>
              <a:lnSpc>
                <a:spcPct val="107000"/>
              </a:lnSpc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People: We are the good people; they are bad, even if we are doing the same things.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340423" y="1401725"/>
            <a:ext cx="6450218" cy="923299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Refer to the extract from Old Major’s Speech in the next slide.</a:t>
            </a:r>
          </a:p>
        </p:txBody>
      </p:sp>
      <p:sp>
        <p:nvSpPr>
          <p:cNvPr id="6" name="Google Shape;138;p28">
            <a:extLst>
              <a:ext uri="{FF2B5EF4-FFF2-40B4-BE49-F238E27FC236}">
                <a16:creationId xmlns:a16="http://schemas.microsoft.com/office/drawing/2014/main" id="{712BE81F-D198-EB43-DAF0-0042B80C453A}"/>
              </a:ext>
            </a:extLst>
          </p:cNvPr>
          <p:cNvSpPr txBox="1"/>
          <p:nvPr/>
        </p:nvSpPr>
        <p:spPr>
          <a:xfrm>
            <a:off x="1340423" y="2666620"/>
            <a:ext cx="6577449" cy="941756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/>
              <a:t>Understand how RHETORICAL DEVICES are used in the speech.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EF5FE1-628E-8E04-5A4C-8BBE5233879B}"/>
              </a:ext>
            </a:extLst>
          </p:cNvPr>
          <p:cNvSpPr txBox="1"/>
          <p:nvPr/>
        </p:nvSpPr>
        <p:spPr>
          <a:xfrm>
            <a:off x="3574475" y="4675913"/>
            <a:ext cx="49744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 </a:t>
            </a:r>
            <a:r>
              <a:rPr lang="en-ZA" sz="900" dirty="0">
                <a:solidFill>
                  <a:schemeClr val="dk1"/>
                </a:solidFill>
                <a:hlinkClick r:id="rId4"/>
              </a:rPr>
              <a:t>https://wp.lps.org/akabour/files/2013/12/Old-Major%E2%80%99s-Speech-in-Animal-Farm.pdf</a:t>
            </a:r>
            <a:endParaRPr lang="en-ZA" sz="900" dirty="0">
              <a:solidFill>
                <a:schemeClr val="dk1"/>
              </a:solidFill>
            </a:endParaRPr>
          </a:p>
          <a:p>
            <a:endParaRPr lang="en-ZA" sz="900" dirty="0">
              <a:solidFill>
                <a:schemeClr val="dk1"/>
              </a:solidFill>
            </a:endParaRPr>
          </a:p>
          <a:p>
            <a:r>
              <a:rPr lang="en-US" sz="900" dirty="0"/>
              <a:t> </a:t>
            </a:r>
            <a:endParaRPr lang="en-ZA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632</Words>
  <Application>Microsoft Office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Arial</vt:lpstr>
      <vt:lpstr>Times New Roman</vt:lpstr>
      <vt:lpstr>Simple Light</vt:lpstr>
      <vt:lpstr>Ecology 16x9</vt:lpstr>
      <vt:lpstr>Persuasive Text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Analysing Persuasive Speech</dc:title>
  <cp:lastModifiedBy>FM</cp:lastModifiedBy>
  <cp:revision>19</cp:revision>
  <dcterms:modified xsi:type="dcterms:W3CDTF">2022-07-23T09:43:52Z</dcterms:modified>
</cp:coreProperties>
</file>