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0"/>
  </p:notesMasterIdLst>
  <p:sldIdLst>
    <p:sldId id="256" r:id="rId3"/>
    <p:sldId id="261" r:id="rId4"/>
    <p:sldId id="257" r:id="rId5"/>
    <p:sldId id="258" r:id="rId6"/>
    <p:sldId id="260" r:id="rId7"/>
    <p:sldId id="263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49E"/>
    <a:srgbClr val="F3E071"/>
    <a:srgbClr val="F0D94E"/>
    <a:srgbClr val="F2F9DB"/>
    <a:srgbClr val="A9E47C"/>
    <a:srgbClr val="F4F1E0"/>
    <a:srgbClr val="CC99FF"/>
    <a:srgbClr val="D9D9D9"/>
    <a:srgbClr val="0CF4B7"/>
    <a:srgbClr val="AC9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10aeb2c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10aeb2c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f10aeb2c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f10aeb2c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10aeb2c2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f10aeb2c2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•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8" name="Google Shape;68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" name="Google Shape;69;p14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Google Shape;70;p14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5" name="Google Shape;85;p17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uman+trafficking+posters&amp;sxsr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he+first+victim+of+a+child+soldier+is++childhood+posters&amp;tb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mnesty+international+rposters&amp;tbm=isch&amp;vr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dk1"/>
                </a:solidFill>
              </a:rPr>
              <a:t>Poster Design Discussion</a:t>
            </a:r>
            <a:endParaRPr sz="4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1FBAB-EA21-43BE-8457-75005B0FA190}"/>
              </a:ext>
            </a:extLst>
          </p:cNvPr>
          <p:cNvSpPr txBox="1"/>
          <p:nvPr/>
        </p:nvSpPr>
        <p:spPr>
          <a:xfrm>
            <a:off x="572834" y="527915"/>
            <a:ext cx="8000898" cy="4053915"/>
          </a:xfrm>
          <a:prstGeom prst="rect">
            <a:avLst/>
          </a:prstGeom>
          <a:solidFill>
            <a:srgbClr val="F3E071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3" name="Google Shape;118;p26">
            <a:extLst>
              <a:ext uri="{FF2B5EF4-FFF2-40B4-BE49-F238E27FC236}">
                <a16:creationId xmlns:a16="http://schemas.microsoft.com/office/drawing/2014/main" id="{A3B87525-BEC9-4E2F-8C24-2AEA4ED9D4AA}"/>
              </a:ext>
            </a:extLst>
          </p:cNvPr>
          <p:cNvSpPr txBox="1"/>
          <p:nvPr/>
        </p:nvSpPr>
        <p:spPr>
          <a:xfrm>
            <a:off x="1986117" y="591478"/>
            <a:ext cx="5181600" cy="30773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WHAT IS THE TOPIC/THEME OF THE ADVERT/POSTER?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9;p26">
            <a:extLst>
              <a:ext uri="{FF2B5EF4-FFF2-40B4-BE49-F238E27FC236}">
                <a16:creationId xmlns:a16="http://schemas.microsoft.com/office/drawing/2014/main" id="{F70D5400-E77A-446C-AF21-83CB40DE85FC}"/>
              </a:ext>
            </a:extLst>
          </p:cNvPr>
          <p:cNvSpPr txBox="1"/>
          <p:nvPr/>
        </p:nvSpPr>
        <p:spPr>
          <a:xfrm>
            <a:off x="936384" y="1628784"/>
            <a:ext cx="892404" cy="307736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VISUAL</a:t>
            </a:r>
            <a:endParaRPr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9;p26">
            <a:extLst>
              <a:ext uri="{FF2B5EF4-FFF2-40B4-BE49-F238E27FC236}">
                <a16:creationId xmlns:a16="http://schemas.microsoft.com/office/drawing/2014/main" id="{9520D4FC-CB1A-4141-B406-88FA28ED3C5A}"/>
              </a:ext>
            </a:extLst>
          </p:cNvPr>
          <p:cNvSpPr/>
          <p:nvPr/>
        </p:nvSpPr>
        <p:spPr>
          <a:xfrm>
            <a:off x="2676940" y="992408"/>
            <a:ext cx="3773017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" sz="140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What is the intention of the advert/poster?</a:t>
            </a:r>
            <a:endParaRPr dirty="0">
              <a:latin typeface="+mn-lt"/>
            </a:endParaRPr>
          </a:p>
        </p:txBody>
      </p:sp>
      <p:sp>
        <p:nvSpPr>
          <p:cNvPr id="6" name="Google Shape;129;p26">
            <a:extLst>
              <a:ext uri="{FF2B5EF4-FFF2-40B4-BE49-F238E27FC236}">
                <a16:creationId xmlns:a16="http://schemas.microsoft.com/office/drawing/2014/main" id="{DACB84A9-C464-4520-9DC2-D5693656BE72}"/>
              </a:ext>
            </a:extLst>
          </p:cNvPr>
          <p:cNvSpPr txBox="1"/>
          <p:nvPr/>
        </p:nvSpPr>
        <p:spPr>
          <a:xfrm>
            <a:off x="7381446" y="1643540"/>
            <a:ext cx="961231" cy="30773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COPY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0;p26">
            <a:extLst>
              <a:ext uri="{FF2B5EF4-FFF2-40B4-BE49-F238E27FC236}">
                <a16:creationId xmlns:a16="http://schemas.microsoft.com/office/drawing/2014/main" id="{EF1B6DC9-D147-4ADD-AA44-0E2F6DDFE0AE}"/>
              </a:ext>
            </a:extLst>
          </p:cNvPr>
          <p:cNvSpPr/>
          <p:nvPr/>
        </p:nvSpPr>
        <p:spPr>
          <a:xfrm>
            <a:off x="2271255" y="1478839"/>
            <a:ext cx="4621161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3. How is the intention achieved in the visual and copy?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8714D47-4414-4CB5-BB1D-78DFF313CFC8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 flipV="1">
            <a:off x="1828789" y="1507276"/>
            <a:ext cx="470775" cy="275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2AF32AC-8401-4A15-AD7B-9CB70060154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931744" y="1507276"/>
            <a:ext cx="449702" cy="2901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23;p26">
            <a:extLst>
              <a:ext uri="{FF2B5EF4-FFF2-40B4-BE49-F238E27FC236}">
                <a16:creationId xmlns:a16="http://schemas.microsoft.com/office/drawing/2014/main" id="{156D2A18-60C2-444C-B619-8C890EBB073C}"/>
              </a:ext>
            </a:extLst>
          </p:cNvPr>
          <p:cNvSpPr txBox="1"/>
          <p:nvPr/>
        </p:nvSpPr>
        <p:spPr>
          <a:xfrm>
            <a:off x="656072" y="2036623"/>
            <a:ext cx="2108665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List the things you see. </a:t>
            </a:r>
            <a:r>
              <a:rPr lang="en-ZA" sz="1200" dirty="0">
                <a:solidFill>
                  <a:schemeClr val="dk1"/>
                </a:solidFill>
                <a:latin typeface="+mn-lt"/>
              </a:rPr>
              <a:t>How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 do they relate to the topic/theme? </a:t>
            </a:r>
            <a:endParaRPr sz="12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1;p26">
            <a:extLst>
              <a:ext uri="{FF2B5EF4-FFF2-40B4-BE49-F238E27FC236}">
                <a16:creationId xmlns:a16="http://schemas.microsoft.com/office/drawing/2014/main" id="{FF8AFAAB-0B2C-44A5-9A4B-25E2B3992D0E}"/>
              </a:ext>
            </a:extLst>
          </p:cNvPr>
          <p:cNvSpPr txBox="1"/>
          <p:nvPr/>
        </p:nvSpPr>
        <p:spPr>
          <a:xfrm>
            <a:off x="658756" y="2793900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Calibri"/>
                <a:cs typeface="Calibri"/>
                <a:sym typeface="Calibri"/>
              </a:rPr>
              <a:t>2. What is the significance of the colours used, including the </a:t>
            </a:r>
            <a:r>
              <a:rPr lang="en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background?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8;p26">
            <a:extLst>
              <a:ext uri="{FF2B5EF4-FFF2-40B4-BE49-F238E27FC236}">
                <a16:creationId xmlns:a16="http://schemas.microsoft.com/office/drawing/2014/main" id="{ECBB7D09-D2E9-482A-B2D9-A58B6AA91542}"/>
              </a:ext>
            </a:extLst>
          </p:cNvPr>
          <p:cNvSpPr txBox="1"/>
          <p:nvPr/>
        </p:nvSpPr>
        <p:spPr>
          <a:xfrm>
            <a:off x="2890685" y="1926197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4. What is the </a:t>
            </a: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historical/social context</a:t>
            </a: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4;p26">
            <a:extLst>
              <a:ext uri="{FF2B5EF4-FFF2-40B4-BE49-F238E27FC236}">
                <a16:creationId xmlns:a16="http://schemas.microsoft.com/office/drawing/2014/main" id="{BBB4C456-EED8-4D19-8CA0-AFD170C146AE}"/>
              </a:ext>
            </a:extLst>
          </p:cNvPr>
          <p:cNvSpPr txBox="1"/>
          <p:nvPr/>
        </p:nvSpPr>
        <p:spPr>
          <a:xfrm>
            <a:off x="6398082" y="2041730"/>
            <a:ext cx="2114092" cy="64629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 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List key words/phrases. How do they relate to the topic/theme?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1;p26">
            <a:extLst>
              <a:ext uri="{FF2B5EF4-FFF2-40B4-BE49-F238E27FC236}">
                <a16:creationId xmlns:a16="http://schemas.microsoft.com/office/drawing/2014/main" id="{E0228FA5-5F15-4BF8-98FD-7DF5F44CD846}"/>
              </a:ext>
            </a:extLst>
          </p:cNvPr>
          <p:cNvSpPr txBox="1"/>
          <p:nvPr/>
        </p:nvSpPr>
        <p:spPr>
          <a:xfrm>
            <a:off x="2922746" y="2365444"/>
            <a:ext cx="3285962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5. Is the message implied/direct? </a:t>
            </a:r>
            <a:r>
              <a:rPr lang="en" dirty="0">
                <a:latin typeface="+mn-lt"/>
                <a:ea typeface="Gill Sans"/>
                <a:cs typeface="Gill Sans"/>
                <a:sym typeface="Gill Sans"/>
              </a:rPr>
              <a:t>How?</a:t>
            </a:r>
            <a:endParaRPr dirty="0">
              <a:solidFill>
                <a:srgbClr val="C96731"/>
              </a:solidFill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122;p26">
            <a:extLst>
              <a:ext uri="{FF2B5EF4-FFF2-40B4-BE49-F238E27FC236}">
                <a16:creationId xmlns:a16="http://schemas.microsoft.com/office/drawing/2014/main" id="{2B54DEE9-D672-4BE2-8C55-428339D1F1D5}"/>
              </a:ext>
            </a:extLst>
          </p:cNvPr>
          <p:cNvSpPr txBox="1"/>
          <p:nvPr/>
        </p:nvSpPr>
        <p:spPr>
          <a:xfrm>
            <a:off x="6398082" y="2777813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2. Critically look at diction in h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eadlines/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c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aptions.</a:t>
            </a:r>
            <a:endParaRPr sz="1200" dirty="0">
              <a:latin typeface="+mn-lt"/>
            </a:endParaRPr>
          </a:p>
        </p:txBody>
      </p:sp>
      <p:sp>
        <p:nvSpPr>
          <p:cNvPr id="24" name="Google Shape;125;p26">
            <a:extLst>
              <a:ext uri="{FF2B5EF4-FFF2-40B4-BE49-F238E27FC236}">
                <a16:creationId xmlns:a16="http://schemas.microsoft.com/office/drawing/2014/main" id="{28ACC754-4B9F-4137-8467-61238FB7681E}"/>
              </a:ext>
            </a:extLst>
          </p:cNvPr>
          <p:cNvSpPr txBox="1"/>
          <p:nvPr/>
        </p:nvSpPr>
        <p:spPr>
          <a:xfrm>
            <a:off x="3211422" y="3778009"/>
            <a:ext cx="2751480" cy="34005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8. Who is the target audience?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7;p26">
            <a:extLst>
              <a:ext uri="{FF2B5EF4-FFF2-40B4-BE49-F238E27FC236}">
                <a16:creationId xmlns:a16="http://schemas.microsoft.com/office/drawing/2014/main" id="{270EEB8A-0F3B-4D0F-A626-F02ACCCC538E}"/>
              </a:ext>
            </a:extLst>
          </p:cNvPr>
          <p:cNvSpPr txBox="1"/>
          <p:nvPr/>
        </p:nvSpPr>
        <p:spPr>
          <a:xfrm>
            <a:off x="3278580" y="4248857"/>
            <a:ext cx="2684322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9. How has </a:t>
            </a:r>
            <a:r>
              <a:rPr lang="en" dirty="0">
                <a:solidFill>
                  <a:schemeClr val="dk1"/>
                </a:solidFill>
                <a:latin typeface="+mn-lt"/>
              </a:rPr>
              <a:t>AIDA been used?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9;p26">
            <a:extLst>
              <a:ext uri="{FF2B5EF4-FFF2-40B4-BE49-F238E27FC236}">
                <a16:creationId xmlns:a16="http://schemas.microsoft.com/office/drawing/2014/main" id="{D1311BED-69C5-44E9-B16F-8E440ED25774}"/>
              </a:ext>
            </a:extLst>
          </p:cNvPr>
          <p:cNvSpPr txBox="1"/>
          <p:nvPr/>
        </p:nvSpPr>
        <p:spPr>
          <a:xfrm>
            <a:off x="2802194" y="2872567"/>
            <a:ext cx="353432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6. How is harmony and/or contrast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 used</a:t>
            </a: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6;p26">
            <a:extLst>
              <a:ext uri="{FF2B5EF4-FFF2-40B4-BE49-F238E27FC236}">
                <a16:creationId xmlns:a16="http://schemas.microsoft.com/office/drawing/2014/main" id="{D39647A1-970F-42E9-9188-E58E2AEC13A9}"/>
              </a:ext>
            </a:extLst>
          </p:cNvPr>
          <p:cNvSpPr txBox="1"/>
          <p:nvPr/>
        </p:nvSpPr>
        <p:spPr>
          <a:xfrm>
            <a:off x="2880850" y="3349432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7. </a:t>
            </a:r>
            <a:r>
              <a:rPr lang="en" dirty="0">
                <a:solidFill>
                  <a:schemeClr val="dk1"/>
                </a:solidFill>
                <a:latin typeface="+mn-lt"/>
              </a:rPr>
              <a:t>What stereotype is used/challenged?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8" name="Google Shape;122;p26">
            <a:extLst>
              <a:ext uri="{FF2B5EF4-FFF2-40B4-BE49-F238E27FC236}">
                <a16:creationId xmlns:a16="http://schemas.microsoft.com/office/drawing/2014/main" id="{6B36B990-7ADD-426C-AA64-4DB45B554148}"/>
              </a:ext>
            </a:extLst>
          </p:cNvPr>
          <p:cNvSpPr txBox="1"/>
          <p:nvPr/>
        </p:nvSpPr>
        <p:spPr>
          <a:xfrm>
            <a:off x="668588" y="3539805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3. Consider the use of font type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 and 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size.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Look at l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ayout and design.</a:t>
            </a:r>
            <a:endParaRPr sz="1200" dirty="0">
              <a:latin typeface="+mn-lt"/>
            </a:endParaRPr>
          </a:p>
        </p:txBody>
      </p:sp>
      <p:sp>
        <p:nvSpPr>
          <p:cNvPr id="29" name="Google Shape;122;p26">
            <a:extLst>
              <a:ext uri="{FF2B5EF4-FFF2-40B4-BE49-F238E27FC236}">
                <a16:creationId xmlns:a16="http://schemas.microsoft.com/office/drawing/2014/main" id="{6191D395-9CD6-4648-AAA7-30D6B33CA1B4}"/>
              </a:ext>
            </a:extLst>
          </p:cNvPr>
          <p:cNvSpPr txBox="1"/>
          <p:nvPr/>
        </p:nvSpPr>
        <p:spPr>
          <a:xfrm>
            <a:off x="6412830" y="3313668"/>
            <a:ext cx="2114092" cy="64629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3. Consider the use of language decvices and punctuation.</a:t>
            </a:r>
            <a:endParaRPr sz="1200" dirty="0">
              <a:latin typeface="+mn-lt"/>
            </a:endParaRPr>
          </a:p>
        </p:txBody>
      </p:sp>
      <p:sp>
        <p:nvSpPr>
          <p:cNvPr id="30" name="Google Shape;122;p26">
            <a:extLst>
              <a:ext uri="{FF2B5EF4-FFF2-40B4-BE49-F238E27FC236}">
                <a16:creationId xmlns:a16="http://schemas.microsoft.com/office/drawing/2014/main" id="{4CC8F955-3798-45F5-8799-F6938AC50940}"/>
              </a:ext>
            </a:extLst>
          </p:cNvPr>
          <p:cNvSpPr txBox="1"/>
          <p:nvPr/>
        </p:nvSpPr>
        <p:spPr>
          <a:xfrm>
            <a:off x="6422666" y="4041261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4. Look at how emotions are exploited.</a:t>
            </a:r>
            <a:endParaRPr sz="1200" dirty="0">
              <a:latin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8A9EBC-5582-44BF-87EC-A9130787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/>
        </p:nvSpPr>
        <p:spPr>
          <a:xfrm>
            <a:off x="4675909" y="4670125"/>
            <a:ext cx="3963266" cy="3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900" u="sng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https://www.google.com/search?q=human+trafficking+posters&amp;sxsrf</a:t>
            </a:r>
            <a:endParaRPr lang="en-ZA" sz="900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900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900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0D94B-5D1C-4A64-8FD1-234170BA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  <p:pic>
        <p:nvPicPr>
          <p:cNvPr id="2050" name="Picture 2" descr="HUMAN TRAFFICKING POSTER DESIGN on Behance">
            <a:extLst>
              <a:ext uri="{FF2B5EF4-FFF2-40B4-BE49-F238E27FC236}">
                <a16:creationId xmlns:a16="http://schemas.microsoft.com/office/drawing/2014/main" id="{CCD659B8-CD87-4539-AEEE-A5C737F3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50717"/>
            <a:ext cx="2549237" cy="3990110"/>
          </a:xfrm>
          <a:prstGeom prst="rect">
            <a:avLst/>
          </a:prstGeom>
          <a:noFill/>
          <a:ln w="57150">
            <a:solidFill>
              <a:srgbClr val="26C4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/>
        </p:nvSpPr>
        <p:spPr>
          <a:xfrm>
            <a:off x="3491345" y="4671250"/>
            <a:ext cx="511188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900" u="sng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https://www.google.com/search?q=the+first+victim+of+a+child+soldier+is++childhood+posters&amp;tbm</a:t>
            </a:r>
            <a:endParaRPr lang="en-ZA" sz="900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BBE7EC-C687-459C-ADED-BDDFACA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55" y="500604"/>
            <a:ext cx="3117687" cy="4170646"/>
          </a:xfrm>
          <a:prstGeom prst="rect">
            <a:avLst/>
          </a:prstGeom>
          <a:noFill/>
          <a:ln w="57150">
            <a:solidFill>
              <a:srgbClr val="26C4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1F450-7F05-4750-A904-6A84100E9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/>
        </p:nvSpPr>
        <p:spPr>
          <a:xfrm>
            <a:off x="4000505" y="4702025"/>
            <a:ext cx="4623954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900" u="sng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https://www.google.com/search?q=amnesty+international+rposters&amp;tbm=isch&amp;v</a:t>
            </a:r>
            <a:r>
              <a:rPr lang="en" sz="900" u="sng" dirty="0">
                <a:latin typeface="Calibri"/>
                <a:ea typeface="Calibri"/>
                <a:cs typeface="Calibri"/>
                <a:sym typeface="Calibri"/>
                <a:hlinkClick r:id="rId3"/>
              </a:rPr>
              <a:t>rf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7 Amnesty ideas | amnesty international, social awareness posters, public  service advertising">
            <a:extLst>
              <a:ext uri="{FF2B5EF4-FFF2-40B4-BE49-F238E27FC236}">
                <a16:creationId xmlns:a16="http://schemas.microsoft.com/office/drawing/2014/main" id="{7D147C3E-86F5-44C2-9D3F-D2D2FA70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73" y="484938"/>
            <a:ext cx="2941345" cy="4157923"/>
          </a:xfrm>
          <a:prstGeom prst="rect">
            <a:avLst/>
          </a:prstGeom>
          <a:noFill/>
          <a:ln w="57150">
            <a:solidFill>
              <a:srgbClr val="26C4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9EDBA-5CB0-4D62-AEDE-44B6C2ACA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74211-6B1B-47A7-8399-B893418A3B8F}"/>
              </a:ext>
            </a:extLst>
          </p:cNvPr>
          <p:cNvSpPr txBox="1"/>
          <p:nvPr/>
        </p:nvSpPr>
        <p:spPr>
          <a:xfrm>
            <a:off x="2286000" y="24172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effectLst/>
              </a:rPr>
              <a:t>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DB2E4-6599-4BA0-B0F5-B6F560A40A2E}"/>
              </a:ext>
            </a:extLst>
          </p:cNvPr>
          <p:cNvSpPr txBox="1"/>
          <p:nvPr/>
        </p:nvSpPr>
        <p:spPr>
          <a:xfrm>
            <a:off x="2286000" y="24172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effectLst/>
              </a:rPr>
              <a:t>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A9827-7958-4D21-B9F6-93D7CD6F48F0}"/>
              </a:ext>
            </a:extLst>
          </p:cNvPr>
          <p:cNvSpPr txBox="1"/>
          <p:nvPr/>
        </p:nvSpPr>
        <p:spPr>
          <a:xfrm>
            <a:off x="580103" y="2217784"/>
            <a:ext cx="794446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CREATE YOUR OWN POSTER</a:t>
            </a:r>
            <a:endParaRPr lang="en-ZA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BAEE2-82A7-4209-AD3A-88F9F04F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1FBAB-EA21-43BE-8457-75005B0FA190}"/>
              </a:ext>
            </a:extLst>
          </p:cNvPr>
          <p:cNvSpPr txBox="1"/>
          <p:nvPr/>
        </p:nvSpPr>
        <p:spPr>
          <a:xfrm>
            <a:off x="548250" y="532486"/>
            <a:ext cx="8054980" cy="4067266"/>
          </a:xfrm>
          <a:prstGeom prst="rect">
            <a:avLst/>
          </a:prstGeom>
          <a:solidFill>
            <a:srgbClr val="A9E47C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3" name="Google Shape;118;p26">
            <a:extLst>
              <a:ext uri="{FF2B5EF4-FFF2-40B4-BE49-F238E27FC236}">
                <a16:creationId xmlns:a16="http://schemas.microsoft.com/office/drawing/2014/main" id="{A3B87525-BEC9-4E2F-8C24-2AEA4ED9D4AA}"/>
              </a:ext>
            </a:extLst>
          </p:cNvPr>
          <p:cNvSpPr txBox="1"/>
          <p:nvPr/>
        </p:nvSpPr>
        <p:spPr>
          <a:xfrm>
            <a:off x="3333136" y="630806"/>
            <a:ext cx="2458064" cy="30773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Decide on a topic/theme.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9;p26">
            <a:extLst>
              <a:ext uri="{FF2B5EF4-FFF2-40B4-BE49-F238E27FC236}">
                <a16:creationId xmlns:a16="http://schemas.microsoft.com/office/drawing/2014/main" id="{F70D5400-E77A-446C-AF21-83CB40DE85FC}"/>
              </a:ext>
            </a:extLst>
          </p:cNvPr>
          <p:cNvSpPr txBox="1"/>
          <p:nvPr/>
        </p:nvSpPr>
        <p:spPr>
          <a:xfrm>
            <a:off x="936384" y="1628784"/>
            <a:ext cx="892404" cy="307736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VISUAL</a:t>
            </a:r>
            <a:endParaRPr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9;p26">
            <a:extLst>
              <a:ext uri="{FF2B5EF4-FFF2-40B4-BE49-F238E27FC236}">
                <a16:creationId xmlns:a16="http://schemas.microsoft.com/office/drawing/2014/main" id="{9520D4FC-CB1A-4141-B406-88FA28ED3C5A}"/>
              </a:ext>
            </a:extLst>
          </p:cNvPr>
          <p:cNvSpPr/>
          <p:nvPr/>
        </p:nvSpPr>
        <p:spPr>
          <a:xfrm>
            <a:off x="2726100" y="1051400"/>
            <a:ext cx="3590757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" sz="140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Be clear in your</a:t>
            </a:r>
            <a:r>
              <a:rPr lang="en" sz="140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intention for the poster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6" name="Google Shape;129;p26">
            <a:extLst>
              <a:ext uri="{FF2B5EF4-FFF2-40B4-BE49-F238E27FC236}">
                <a16:creationId xmlns:a16="http://schemas.microsoft.com/office/drawing/2014/main" id="{DACB84A9-C464-4520-9DC2-D5693656BE72}"/>
              </a:ext>
            </a:extLst>
          </p:cNvPr>
          <p:cNvSpPr txBox="1"/>
          <p:nvPr/>
        </p:nvSpPr>
        <p:spPr>
          <a:xfrm>
            <a:off x="7381446" y="1643540"/>
            <a:ext cx="961231" cy="30773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COPY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0;p26">
            <a:extLst>
              <a:ext uri="{FF2B5EF4-FFF2-40B4-BE49-F238E27FC236}">
                <a16:creationId xmlns:a16="http://schemas.microsoft.com/office/drawing/2014/main" id="{EF1B6DC9-D147-4ADD-AA44-0E2F6DDFE0AE}"/>
              </a:ext>
            </a:extLst>
          </p:cNvPr>
          <p:cNvSpPr/>
          <p:nvPr/>
        </p:nvSpPr>
        <p:spPr>
          <a:xfrm>
            <a:off x="2271255" y="1537831"/>
            <a:ext cx="4761149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3. What techniques will you use in the visual and copy?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8714D47-4414-4CB5-BB1D-78DFF313CF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8789" y="1585932"/>
            <a:ext cx="470775" cy="275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2AF32AC-8401-4A15-AD7B-9CB700601540}"/>
              </a:ext>
            </a:extLst>
          </p:cNvPr>
          <p:cNvCxnSpPr>
            <a:cxnSpLocks/>
          </p:cNvCxnSpPr>
          <p:nvPr/>
        </p:nvCxnSpPr>
        <p:spPr>
          <a:xfrm>
            <a:off x="7032404" y="1600687"/>
            <a:ext cx="349042" cy="2753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23;p26">
            <a:extLst>
              <a:ext uri="{FF2B5EF4-FFF2-40B4-BE49-F238E27FC236}">
                <a16:creationId xmlns:a16="http://schemas.microsoft.com/office/drawing/2014/main" id="{156D2A18-60C2-444C-B619-8C890EBB073C}"/>
              </a:ext>
            </a:extLst>
          </p:cNvPr>
          <p:cNvSpPr txBox="1"/>
          <p:nvPr/>
        </p:nvSpPr>
        <p:spPr>
          <a:xfrm>
            <a:off x="636408" y="2095615"/>
            <a:ext cx="2108665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 Items</a:t>
            </a: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/people -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ZA" sz="1200" dirty="0">
                <a:solidFill>
                  <a:schemeClr val="dk1"/>
                </a:solidFill>
                <a:latin typeface="+mn-lt"/>
              </a:rPr>
              <a:t>How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 will  they relate to the topic/theme? </a:t>
            </a:r>
            <a:endParaRPr sz="12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1;p26">
            <a:extLst>
              <a:ext uri="{FF2B5EF4-FFF2-40B4-BE49-F238E27FC236}">
                <a16:creationId xmlns:a16="http://schemas.microsoft.com/office/drawing/2014/main" id="{FF8AFAAB-0B2C-44A5-9A4B-25E2B3992D0E}"/>
              </a:ext>
            </a:extLst>
          </p:cNvPr>
          <p:cNvSpPr txBox="1"/>
          <p:nvPr/>
        </p:nvSpPr>
        <p:spPr>
          <a:xfrm>
            <a:off x="639092" y="2970880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Calibri"/>
                <a:cs typeface="Calibri"/>
                <a:sym typeface="Calibri"/>
              </a:rPr>
              <a:t>2. Choice of colours for foreground and </a:t>
            </a:r>
            <a:r>
              <a:rPr lang="en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background? Why?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8;p26">
            <a:extLst>
              <a:ext uri="{FF2B5EF4-FFF2-40B4-BE49-F238E27FC236}">
                <a16:creationId xmlns:a16="http://schemas.microsoft.com/office/drawing/2014/main" id="{ECBB7D09-D2E9-482A-B2D9-A58B6AA91542}"/>
              </a:ext>
            </a:extLst>
          </p:cNvPr>
          <p:cNvSpPr txBox="1"/>
          <p:nvPr/>
        </p:nvSpPr>
        <p:spPr>
          <a:xfrm>
            <a:off x="2900517" y="2044181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4. Consider the </a:t>
            </a: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historical/social context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4;p26">
            <a:extLst>
              <a:ext uri="{FF2B5EF4-FFF2-40B4-BE49-F238E27FC236}">
                <a16:creationId xmlns:a16="http://schemas.microsoft.com/office/drawing/2014/main" id="{BBB4C456-EED8-4D19-8CA0-AFD170C146AE}"/>
              </a:ext>
            </a:extLst>
          </p:cNvPr>
          <p:cNvSpPr txBox="1"/>
          <p:nvPr/>
        </p:nvSpPr>
        <p:spPr>
          <a:xfrm>
            <a:off x="6407914" y="2061394"/>
            <a:ext cx="2114092" cy="64629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 Use of w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ords/phrases. How will they relate to the topic/theme?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2;p26">
            <a:extLst>
              <a:ext uri="{FF2B5EF4-FFF2-40B4-BE49-F238E27FC236}">
                <a16:creationId xmlns:a16="http://schemas.microsoft.com/office/drawing/2014/main" id="{2B54DEE9-D672-4BE2-8C55-428339D1F1D5}"/>
              </a:ext>
            </a:extLst>
          </p:cNvPr>
          <p:cNvSpPr txBox="1"/>
          <p:nvPr/>
        </p:nvSpPr>
        <p:spPr>
          <a:xfrm>
            <a:off x="6407914" y="2826973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2. Choice of words for h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eadlines/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c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aptions.</a:t>
            </a:r>
            <a:endParaRPr sz="1200" dirty="0">
              <a:latin typeface="+mn-lt"/>
            </a:endParaRPr>
          </a:p>
        </p:txBody>
      </p:sp>
      <p:sp>
        <p:nvSpPr>
          <p:cNvPr id="24" name="Google Shape;125;p26">
            <a:extLst>
              <a:ext uri="{FF2B5EF4-FFF2-40B4-BE49-F238E27FC236}">
                <a16:creationId xmlns:a16="http://schemas.microsoft.com/office/drawing/2014/main" id="{28ACC754-4B9F-4137-8467-61238FB7681E}"/>
              </a:ext>
            </a:extLst>
          </p:cNvPr>
          <p:cNvSpPr txBox="1"/>
          <p:nvPr/>
        </p:nvSpPr>
        <p:spPr>
          <a:xfrm>
            <a:off x="3211422" y="3502705"/>
            <a:ext cx="2684322" cy="34005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7. Who is the target audience?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7;p26">
            <a:extLst>
              <a:ext uri="{FF2B5EF4-FFF2-40B4-BE49-F238E27FC236}">
                <a16:creationId xmlns:a16="http://schemas.microsoft.com/office/drawing/2014/main" id="{270EEB8A-0F3B-4D0F-A626-F02ACCCC538E}"/>
              </a:ext>
            </a:extLst>
          </p:cNvPr>
          <p:cNvSpPr txBox="1"/>
          <p:nvPr/>
        </p:nvSpPr>
        <p:spPr>
          <a:xfrm>
            <a:off x="3426065" y="4140705"/>
            <a:ext cx="2306143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8. How will </a:t>
            </a:r>
            <a:r>
              <a:rPr lang="en" dirty="0">
                <a:solidFill>
                  <a:schemeClr val="dk1"/>
                </a:solidFill>
                <a:latin typeface="+mn-lt"/>
              </a:rPr>
              <a:t>AIDA be used?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9;p26">
            <a:extLst>
              <a:ext uri="{FF2B5EF4-FFF2-40B4-BE49-F238E27FC236}">
                <a16:creationId xmlns:a16="http://schemas.microsoft.com/office/drawing/2014/main" id="{D1311BED-69C5-44E9-B16F-8E440ED25774}"/>
              </a:ext>
            </a:extLst>
          </p:cNvPr>
          <p:cNvSpPr txBox="1"/>
          <p:nvPr/>
        </p:nvSpPr>
        <p:spPr>
          <a:xfrm>
            <a:off x="3156153" y="2548106"/>
            <a:ext cx="282185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5. Use harmony and/or contrasts.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6;p26">
            <a:extLst>
              <a:ext uri="{FF2B5EF4-FFF2-40B4-BE49-F238E27FC236}">
                <a16:creationId xmlns:a16="http://schemas.microsoft.com/office/drawing/2014/main" id="{D39647A1-970F-42E9-9188-E58E2AEC13A9}"/>
              </a:ext>
            </a:extLst>
          </p:cNvPr>
          <p:cNvSpPr txBox="1"/>
          <p:nvPr/>
        </p:nvSpPr>
        <p:spPr>
          <a:xfrm>
            <a:off x="2880850" y="3024969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6. Will </a:t>
            </a:r>
            <a:r>
              <a:rPr lang="en" dirty="0">
                <a:solidFill>
                  <a:schemeClr val="dk1"/>
                </a:solidFill>
                <a:latin typeface="+mn-lt"/>
              </a:rPr>
              <a:t>stereotypes be used/challenged?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8" name="Google Shape;122;p26">
            <a:extLst>
              <a:ext uri="{FF2B5EF4-FFF2-40B4-BE49-F238E27FC236}">
                <a16:creationId xmlns:a16="http://schemas.microsoft.com/office/drawing/2014/main" id="{6B36B990-7ADD-426C-AA64-4DB45B554148}"/>
              </a:ext>
            </a:extLst>
          </p:cNvPr>
          <p:cNvSpPr txBox="1"/>
          <p:nvPr/>
        </p:nvSpPr>
        <p:spPr>
          <a:xfrm>
            <a:off x="648924" y="3844606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3. Consider the use of font type, size, 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l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ayout and design.</a:t>
            </a:r>
            <a:endParaRPr sz="1200" dirty="0">
              <a:latin typeface="+mn-lt"/>
            </a:endParaRPr>
          </a:p>
        </p:txBody>
      </p:sp>
      <p:sp>
        <p:nvSpPr>
          <p:cNvPr id="29" name="Google Shape;122;p26">
            <a:extLst>
              <a:ext uri="{FF2B5EF4-FFF2-40B4-BE49-F238E27FC236}">
                <a16:creationId xmlns:a16="http://schemas.microsoft.com/office/drawing/2014/main" id="{6191D395-9CD6-4648-AAA7-30D6B33CA1B4}"/>
              </a:ext>
            </a:extLst>
          </p:cNvPr>
          <p:cNvSpPr txBox="1"/>
          <p:nvPr/>
        </p:nvSpPr>
        <p:spPr>
          <a:xfrm>
            <a:off x="6422662" y="3441484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3. Effective use of language devices and punctuation.</a:t>
            </a:r>
            <a:endParaRPr sz="1200" dirty="0">
              <a:latin typeface="+mn-lt"/>
            </a:endParaRPr>
          </a:p>
        </p:txBody>
      </p:sp>
      <p:sp>
        <p:nvSpPr>
          <p:cNvPr id="30" name="Google Shape;122;p26">
            <a:extLst>
              <a:ext uri="{FF2B5EF4-FFF2-40B4-BE49-F238E27FC236}">
                <a16:creationId xmlns:a16="http://schemas.microsoft.com/office/drawing/2014/main" id="{4CC8F955-3798-45F5-8799-F6938AC50940}"/>
              </a:ext>
            </a:extLst>
          </p:cNvPr>
          <p:cNvSpPr txBox="1"/>
          <p:nvPr/>
        </p:nvSpPr>
        <p:spPr>
          <a:xfrm>
            <a:off x="6432498" y="4060925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4. What emotions are you appealing to? How? </a:t>
            </a:r>
            <a:endParaRPr sz="1200" dirty="0"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EF52B1C-43F5-425D-BAC6-0652B736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452</Words>
  <Application>Microsoft Office PowerPoint</Application>
  <PresentationFormat>On-screen Show (16:9)</PresentationFormat>
  <Paragraphs>44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Ecology 16x9</vt:lpstr>
      <vt:lpstr>Ecology 16x9</vt:lpstr>
      <vt:lpstr>Poster Design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Design Samples</dc:title>
  <dc:creator>Felicity</dc:creator>
  <cp:lastModifiedBy>FM</cp:lastModifiedBy>
  <cp:revision>12</cp:revision>
  <dcterms:modified xsi:type="dcterms:W3CDTF">2022-07-23T10:19:02Z</dcterms:modified>
</cp:coreProperties>
</file>