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media/image30.jpg" ContentType="image/jpg"/>
  <Override PartName="/ppt/media/image31.jpg" ContentType="image/jpg"/>
  <Override PartName="/ppt/media/image3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6"/>
  </p:notesMasterIdLst>
  <p:sldIdLst>
    <p:sldId id="256" r:id="rId3"/>
    <p:sldId id="257" r:id="rId4"/>
    <p:sldId id="265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  <p:embeddedFont>
      <p:font typeface="Gabriola" panose="04040605051002020D02" pitchFamily="82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3366FF"/>
    <a:srgbClr val="339966"/>
    <a:srgbClr val="9999FF"/>
    <a:srgbClr val="FF9966"/>
    <a:srgbClr val="CCFF33"/>
    <a:srgbClr val="006699"/>
    <a:srgbClr val="FF66CC"/>
    <a:srgbClr val="CCFF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ad4ca7f0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fad4ca7f0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2783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61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118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02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511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299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0358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974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656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0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404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5693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053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0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603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804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69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248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14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33b3d1f0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33b3d1f0f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2596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61" b="0" i="0">
                <a:solidFill>
                  <a:srgbClr val="675E5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55" b="0" i="0">
                <a:solidFill>
                  <a:srgbClr val="A7A9AC"/>
                </a:solidFill>
                <a:latin typeface="Cambria"/>
                <a:cs typeface="Cambria"/>
              </a:defRPr>
            </a:lvl1pPr>
          </a:lstStyle>
          <a:p>
            <a:pPr marL="10075">
              <a:spcBef>
                <a:spcPts val="48"/>
              </a:spcBef>
            </a:pPr>
            <a:r>
              <a:rPr lang="en-ZA" spc="-4"/>
              <a:t>savethechildren.org.au</a:t>
            </a:r>
            <a:endParaRPr lang="en-ZA" spc="-4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2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5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60" name="Google Shape;60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1" name="Google Shape;61;p15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62" name="Google Shape;62;p15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9" name="Google Shape;79;p18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8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97" name="Google Shape;9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102" name="Google Shape;10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w.org/campaigns.crp/index.htm" TargetMode="External"/><Relationship Id="rId3" Type="http://schemas.openxmlformats.org/officeDocument/2006/relationships/image" Target="../media/image31.jpg"/><Relationship Id="rId7" Type="http://schemas.openxmlformats.org/officeDocument/2006/relationships/hyperlink" Target="http://www.ncylc.org.au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hreoc.gov.au/" TargetMode="External"/><Relationship Id="rId5" Type="http://schemas.openxmlformats.org/officeDocument/2006/relationships/hyperlink" Target="http://www.unicef.org/" TargetMode="External"/><Relationship Id="rId4" Type="http://schemas.openxmlformats.org/officeDocument/2006/relationships/hyperlink" Target="http://www.un.org/Pubs/CyberSchoolBus" TargetMode="External"/><Relationship Id="rId9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Rights &amp; Responsibilities</a:t>
            </a:r>
            <a:endParaRPr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215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2364E36-0D77-FB88-2911-C4EB77DFC786}"/>
              </a:ext>
            </a:extLst>
          </p:cNvPr>
          <p:cNvSpPr/>
          <p:nvPr/>
        </p:nvSpPr>
        <p:spPr>
          <a:xfrm>
            <a:off x="988090" y="1306083"/>
            <a:ext cx="3007338" cy="2798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980FF-B997-AE72-C6CA-3E0B3ACEEB69}"/>
              </a:ext>
            </a:extLst>
          </p:cNvPr>
          <p:cNvSpPr txBox="1"/>
          <p:nvPr/>
        </p:nvSpPr>
        <p:spPr>
          <a:xfrm>
            <a:off x="2649511" y="1594264"/>
            <a:ext cx="434356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 basic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standard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of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living that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includes </a:t>
            </a:r>
            <a:r>
              <a:rPr lang="en-ZA" spc="55" dirty="0">
                <a:solidFill>
                  <a:schemeClr val="tx1"/>
                </a:solidFill>
                <a:latin typeface="Cambria"/>
                <a:cs typeface="Cambria"/>
              </a:rPr>
              <a:t>food,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clothing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safe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place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</a:t>
            </a:r>
            <a:r>
              <a:rPr lang="en-ZA" spc="3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live,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0FEAFC-3A5E-9F0A-E08E-1A06A73A10C3}"/>
              </a:ext>
            </a:extLst>
          </p:cNvPr>
          <p:cNvSpPr txBox="1"/>
          <p:nvPr/>
        </p:nvSpPr>
        <p:spPr>
          <a:xfrm>
            <a:off x="3027052" y="3312229"/>
            <a:ext cx="398681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appreciate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living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standards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help others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improve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</a:t>
            </a:r>
            <a:r>
              <a:rPr lang="en-ZA" spc="16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standards.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381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215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lin ang="189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2D94866F-6331-A937-230F-19513243F442}"/>
              </a:ext>
            </a:extLst>
          </p:cNvPr>
          <p:cNvSpPr/>
          <p:nvPr/>
        </p:nvSpPr>
        <p:spPr>
          <a:xfrm>
            <a:off x="983019" y="1503503"/>
            <a:ext cx="3014946" cy="26904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02D59-AA8F-7854-6D74-767FB1222DE9}"/>
              </a:ext>
            </a:extLst>
          </p:cNvPr>
          <p:cNvSpPr txBox="1"/>
          <p:nvPr/>
        </p:nvSpPr>
        <p:spPr>
          <a:xfrm>
            <a:off x="2763812" y="1833257"/>
            <a:ext cx="491506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enjoy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own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culture,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religion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language,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even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if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these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are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not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same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as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most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people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in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country,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7BD55-4F80-0DB9-1DCA-9235C03A3802}"/>
              </a:ext>
            </a:extLst>
          </p:cNvPr>
          <p:cNvSpPr txBox="1"/>
          <p:nvPr/>
        </p:nvSpPr>
        <p:spPr>
          <a:xfrm>
            <a:off x="3203699" y="3416139"/>
            <a:ext cx="362313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29209">
              <a:spcBef>
                <a:spcPts val="1725"/>
              </a:spcBef>
            </a:pP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respect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 people’s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culture,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religion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</a:t>
            </a:r>
            <a:r>
              <a:rPr lang="en-ZA" spc="1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language.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2700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31764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800080">
                  <a:tint val="66000"/>
                  <a:satMod val="160000"/>
                </a:srgbClr>
              </a:gs>
              <a:gs pos="50000">
                <a:srgbClr val="800080">
                  <a:tint val="44500"/>
                  <a:satMod val="160000"/>
                </a:srgbClr>
              </a:gs>
              <a:gs pos="100000">
                <a:srgbClr val="80008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5403A30B-DDAB-159B-D43B-2237B379B716}"/>
              </a:ext>
            </a:extLst>
          </p:cNvPr>
          <p:cNvSpPr/>
          <p:nvPr/>
        </p:nvSpPr>
        <p:spPr>
          <a:xfrm>
            <a:off x="983018" y="1306074"/>
            <a:ext cx="3014946" cy="2690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CBF738-DD79-181B-2AE3-A57DCB4E6042}"/>
              </a:ext>
            </a:extLst>
          </p:cNvPr>
          <p:cNvSpPr txBox="1"/>
          <p:nvPr/>
        </p:nvSpPr>
        <p:spPr>
          <a:xfrm>
            <a:off x="2763812" y="1718956"/>
            <a:ext cx="389675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protected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from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being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exploited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in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any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way,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9CBEC-9DA5-B80C-FE42-EE312C6139F3}"/>
              </a:ext>
            </a:extLst>
          </p:cNvPr>
          <p:cNvSpPr txBox="1"/>
          <p:nvPr/>
        </p:nvSpPr>
        <p:spPr>
          <a:xfrm>
            <a:off x="3359564" y="3405748"/>
            <a:ext cx="172159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29209">
              <a:spcBef>
                <a:spcPts val="1725"/>
              </a:spcBef>
            </a:pP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not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exploit</a:t>
            </a:r>
            <a:r>
              <a:rPr lang="en-ZA" spc="1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others.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726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215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ED5EC478-3F8E-AB54-A18A-8C7B35A9FDA8}"/>
              </a:ext>
            </a:extLst>
          </p:cNvPr>
          <p:cNvSpPr/>
          <p:nvPr/>
        </p:nvSpPr>
        <p:spPr>
          <a:xfrm>
            <a:off x="995942" y="1332502"/>
            <a:ext cx="3014946" cy="2630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CE4C46-AC23-5834-096F-5F32E55CE151}"/>
              </a:ext>
            </a:extLst>
          </p:cNvPr>
          <p:cNvSpPr txBox="1"/>
          <p:nvPr/>
        </p:nvSpPr>
        <p:spPr>
          <a:xfrm>
            <a:off x="2961241" y="1563091"/>
            <a:ext cx="38967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special help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if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have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been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hurt,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neglected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badly</a:t>
            </a:r>
            <a:r>
              <a:rPr lang="en-ZA" spc="3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treated,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88DEB3-DF07-C4DD-92EE-7FF04DEFAF06}"/>
              </a:ext>
            </a:extLst>
          </p:cNvPr>
          <p:cNvSpPr txBox="1"/>
          <p:nvPr/>
        </p:nvSpPr>
        <p:spPr>
          <a:xfrm>
            <a:off x="3328391" y="3239492"/>
            <a:ext cx="42777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5080">
              <a:spcBef>
                <a:spcPts val="1725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tell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trusted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adult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if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have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been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hurt,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neglected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badly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treated so they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can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help.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601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215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00CC99">
                  <a:tint val="66000"/>
                  <a:satMod val="160000"/>
                </a:srgbClr>
              </a:gs>
              <a:gs pos="50000">
                <a:srgbClr val="00CC99">
                  <a:tint val="44500"/>
                  <a:satMod val="160000"/>
                </a:srgbClr>
              </a:gs>
              <a:gs pos="100000">
                <a:srgbClr val="00CC99">
                  <a:tint val="23500"/>
                  <a:satMod val="160000"/>
                </a:srgbClr>
              </a:gs>
            </a:gsLst>
            <a:lin ang="135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411271F9-035C-4B90-FC8C-FDDE07F2A5AF}"/>
              </a:ext>
            </a:extLst>
          </p:cNvPr>
          <p:cNvSpPr/>
          <p:nvPr/>
        </p:nvSpPr>
        <p:spPr>
          <a:xfrm>
            <a:off x="1059875" y="1374064"/>
            <a:ext cx="2951013" cy="260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189609-229C-C61F-2161-EEE4284A2E7C}"/>
              </a:ext>
            </a:extLst>
          </p:cNvPr>
          <p:cNvSpPr txBox="1"/>
          <p:nvPr/>
        </p:nvSpPr>
        <p:spPr>
          <a:xfrm>
            <a:off x="3359564" y="3324101"/>
            <a:ext cx="413228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5080">
              <a:spcBef>
                <a:spcPts val="1725"/>
              </a:spcBef>
            </a:pP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accept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support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listen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advice</a:t>
            </a:r>
            <a:r>
              <a:rPr lang="en-ZA" spc="5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given.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2FAFCA-8DF4-CCDC-98BD-726B707B8234}"/>
              </a:ext>
            </a:extLst>
          </p:cNvPr>
          <p:cNvSpPr txBox="1"/>
          <p:nvPr/>
        </p:nvSpPr>
        <p:spPr>
          <a:xfrm>
            <a:off x="2961241" y="1770911"/>
            <a:ext cx="38967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given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support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advice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from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parents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</a:t>
            </a:r>
            <a:r>
              <a:rPr lang="en-ZA" spc="30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family,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59150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31764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9489DCE-955B-D856-D1A0-EBA664E3D005}"/>
              </a:ext>
            </a:extLst>
          </p:cNvPr>
          <p:cNvSpPr/>
          <p:nvPr/>
        </p:nvSpPr>
        <p:spPr>
          <a:xfrm>
            <a:off x="1078655" y="1301328"/>
            <a:ext cx="2919309" cy="2601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59C465-196F-BB78-9349-457797408DAB}"/>
              </a:ext>
            </a:extLst>
          </p:cNvPr>
          <p:cNvSpPr txBox="1"/>
          <p:nvPr/>
        </p:nvSpPr>
        <p:spPr>
          <a:xfrm>
            <a:off x="2909287" y="1687783"/>
            <a:ext cx="2493986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have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name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</a:t>
            </a:r>
            <a:r>
              <a:rPr lang="en-ZA" spc="-12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nationality,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F0FBE-A923-5636-8637-742EDD030727}"/>
              </a:ext>
            </a:extLst>
          </p:cNvPr>
          <p:cNvSpPr txBox="1"/>
          <p:nvPr/>
        </p:nvSpPr>
        <p:spPr>
          <a:xfrm>
            <a:off x="3141353" y="3333011"/>
            <a:ext cx="3896759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" marR="5080">
              <a:lnSpc>
                <a:spcPct val="128200"/>
              </a:lnSpc>
              <a:spcBef>
                <a:spcPts val="1725"/>
              </a:spcBef>
            </a:pP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respect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 people’s names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nationalities.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116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38691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  <a:shade val="30000"/>
                  <a:satMod val="115000"/>
                </a:srgbClr>
              </a:gs>
              <a:gs pos="50000">
                <a:srgbClr val="CCFF33">
                  <a:shade val="30000"/>
                  <a:satMod val="115000"/>
                  <a:shade val="67500"/>
                  <a:satMod val="115000"/>
                </a:srgbClr>
              </a:gs>
              <a:gs pos="100000">
                <a:srgbClr val="CCFF33">
                  <a:shade val="30000"/>
                  <a:satMod val="115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3E55C66-937B-F09B-62CC-DEA6C50B828C}"/>
              </a:ext>
            </a:extLst>
          </p:cNvPr>
          <p:cNvSpPr/>
          <p:nvPr/>
        </p:nvSpPr>
        <p:spPr>
          <a:xfrm>
            <a:off x="966358" y="1389913"/>
            <a:ext cx="2919309" cy="2601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21AA8-BED9-CCFE-4514-1379E97B44FE}"/>
              </a:ext>
            </a:extLst>
          </p:cNvPr>
          <p:cNvSpPr txBox="1"/>
          <p:nvPr/>
        </p:nvSpPr>
        <p:spPr>
          <a:xfrm>
            <a:off x="2555993" y="1760520"/>
            <a:ext cx="549710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find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out information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express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what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think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through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speaking,  writing, </a:t>
            </a:r>
            <a:r>
              <a:rPr lang="en-ZA" spc="30" dirty="0">
                <a:solidFill>
                  <a:schemeClr val="tx1"/>
                </a:solidFill>
                <a:latin typeface="Cambria"/>
                <a:cs typeface="Cambria"/>
              </a:rPr>
              <a:t>art,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unless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this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denies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 people their</a:t>
            </a:r>
            <a:r>
              <a:rPr lang="en-ZA" spc="-9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rights,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CF5D7-B30D-664F-F5FB-986D2618DEDE}"/>
              </a:ext>
            </a:extLst>
          </p:cNvPr>
          <p:cNvSpPr txBox="1"/>
          <p:nvPr/>
        </p:nvSpPr>
        <p:spPr>
          <a:xfrm>
            <a:off x="3182917" y="3239492"/>
            <a:ext cx="410111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0005" marR="5080"/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allow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express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thoughts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even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if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are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different.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92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28300"/>
            <a:ext cx="7772700" cy="40869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E1A4082-0CA4-CCB4-457C-4D0FE9863819}"/>
              </a:ext>
            </a:extLst>
          </p:cNvPr>
          <p:cNvSpPr/>
          <p:nvPr/>
        </p:nvSpPr>
        <p:spPr>
          <a:xfrm>
            <a:off x="1000216" y="1431753"/>
            <a:ext cx="2875592" cy="25794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929D90-55C8-19EB-5B49-D8A9B8FF5C76}"/>
              </a:ext>
            </a:extLst>
          </p:cNvPr>
          <p:cNvSpPr txBox="1"/>
          <p:nvPr/>
        </p:nvSpPr>
        <p:spPr>
          <a:xfrm>
            <a:off x="2639121" y="1646219"/>
            <a:ext cx="519562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think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believe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whatever they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want and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practice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any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religion, 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with guidance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from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parent/s,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B21A73-7680-8296-F55B-17B1F2408A58}"/>
              </a:ext>
            </a:extLst>
          </p:cNvPr>
          <p:cNvSpPr txBox="1"/>
          <p:nvPr/>
        </p:nvSpPr>
        <p:spPr>
          <a:xfrm>
            <a:off x="3162135" y="3239492"/>
            <a:ext cx="427775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5080">
              <a:spcBef>
                <a:spcPts val="1785"/>
              </a:spcBef>
            </a:pP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respect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right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of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think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believe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what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</a:t>
            </a:r>
            <a:r>
              <a:rPr lang="en-ZA" spc="14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35" dirty="0">
                <a:solidFill>
                  <a:schemeClr val="tx1"/>
                </a:solidFill>
                <a:latin typeface="Cambria"/>
                <a:cs typeface="Cambria"/>
              </a:rPr>
              <a:t>want.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146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55043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FF9966">
                  <a:shade val="30000"/>
                  <a:satMod val="115000"/>
                </a:srgbClr>
              </a:gs>
              <a:gs pos="50000">
                <a:srgbClr val="FF9966">
                  <a:shade val="67500"/>
                  <a:satMod val="115000"/>
                </a:srgbClr>
              </a:gs>
              <a:gs pos="100000">
                <a:srgbClr val="FF9966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A94B29F6-0A3C-9668-A595-09AD62309E0C}"/>
              </a:ext>
            </a:extLst>
          </p:cNvPr>
          <p:cNvSpPr/>
          <p:nvPr/>
        </p:nvSpPr>
        <p:spPr>
          <a:xfrm>
            <a:off x="1079950" y="1413164"/>
            <a:ext cx="2884156" cy="266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90E51B-12DA-B344-AAA4-7362E16899C4}"/>
              </a:ext>
            </a:extLst>
          </p:cNvPr>
          <p:cNvSpPr txBox="1"/>
          <p:nvPr/>
        </p:nvSpPr>
        <p:spPr>
          <a:xfrm>
            <a:off x="2597557" y="1687783"/>
            <a:ext cx="4831941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friends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join clubs,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unless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this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denies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 people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of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rights,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98E505-8955-DB8E-798B-339E868F7F5E}"/>
              </a:ext>
            </a:extLst>
          </p:cNvPr>
          <p:cNvSpPr txBox="1"/>
          <p:nvPr/>
        </p:nvSpPr>
        <p:spPr>
          <a:xfrm>
            <a:off x="3172525" y="3312229"/>
            <a:ext cx="4277759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88265">
              <a:lnSpc>
                <a:spcPct val="128200"/>
              </a:lnSpc>
              <a:spcBef>
                <a:spcPts val="1785"/>
              </a:spcBef>
            </a:pP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allow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choose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friends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join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clubs.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5408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55043"/>
            <a:ext cx="7772700" cy="40869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BB1F309-A550-579C-6663-CF30C9A12F4B}"/>
              </a:ext>
            </a:extLst>
          </p:cNvPr>
          <p:cNvSpPr/>
          <p:nvPr/>
        </p:nvSpPr>
        <p:spPr>
          <a:xfrm>
            <a:off x="1079951" y="1361208"/>
            <a:ext cx="2884156" cy="266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DB81B4-0AC9-D8A9-B1C1-3242510C14BA}"/>
              </a:ext>
            </a:extLst>
          </p:cNvPr>
          <p:cNvSpPr txBox="1"/>
          <p:nvPr/>
        </p:nvSpPr>
        <p:spPr>
          <a:xfrm>
            <a:off x="2836550" y="1615046"/>
            <a:ext cx="4715106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9240" marR="5080" indent="-257175">
              <a:lnSpc>
                <a:spcPct val="128200"/>
              </a:lnSpc>
              <a:spcBef>
                <a:spcPts val="100"/>
              </a:spcBef>
            </a:pP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get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help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from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government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if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are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poor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 in</a:t>
            </a:r>
            <a:r>
              <a:rPr lang="en-ZA" spc="-2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need,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71AE38-3722-F399-1229-BAFC36B82CD5}"/>
              </a:ext>
            </a:extLst>
          </p:cNvPr>
          <p:cNvSpPr txBox="1"/>
          <p:nvPr/>
        </p:nvSpPr>
        <p:spPr>
          <a:xfrm>
            <a:off x="3276437" y="3239492"/>
            <a:ext cx="399720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88265">
              <a:spcBef>
                <a:spcPts val="1785"/>
              </a:spcBef>
            </a:pP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participate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in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society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help others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who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are 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poor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 in</a:t>
            </a:r>
            <a:r>
              <a:rPr lang="en-ZA" spc="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need.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282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79625" y="522425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5500" y="547688"/>
            <a:ext cx="49530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55043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77A9A4DB-543A-B813-D073-F5DEA5B12844}"/>
              </a:ext>
            </a:extLst>
          </p:cNvPr>
          <p:cNvSpPr/>
          <p:nvPr/>
        </p:nvSpPr>
        <p:spPr>
          <a:xfrm>
            <a:off x="1079950" y="1169706"/>
            <a:ext cx="2884156" cy="266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7190B6-4224-CE37-7BAB-CA985E424AEC}"/>
              </a:ext>
            </a:extLst>
          </p:cNvPr>
          <p:cNvSpPr txBox="1"/>
          <p:nvPr/>
        </p:nvSpPr>
        <p:spPr>
          <a:xfrm>
            <a:off x="2836550" y="1625437"/>
            <a:ext cx="5497108" cy="5360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69240" marR="5080" indent="-257175">
              <a:spcBef>
                <a:spcPts val="100"/>
              </a:spcBef>
            </a:pP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protected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from work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that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harms their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health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interferes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with</a:t>
            </a:r>
          </a:p>
          <a:p>
            <a:pPr marL="269240" marR="5080" indent="-257175">
              <a:spcBef>
                <a:spcPts val="100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education,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213F67-E0E4-C7CB-39C8-3C43B9506B86}"/>
              </a:ext>
            </a:extLst>
          </p:cNvPr>
          <p:cNvSpPr txBox="1"/>
          <p:nvPr/>
        </p:nvSpPr>
        <p:spPr>
          <a:xfrm>
            <a:off x="3463474" y="3187537"/>
            <a:ext cx="1035795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3815">
              <a:spcBef>
                <a:spcPts val="2165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keep</a:t>
            </a:r>
            <a:r>
              <a:rPr lang="en-ZA" spc="3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safe.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2784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4652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339966">
                  <a:shade val="30000"/>
                  <a:satMod val="115000"/>
                </a:srgbClr>
              </a:gs>
              <a:gs pos="50000">
                <a:srgbClr val="339966">
                  <a:shade val="67500"/>
                  <a:satMod val="115000"/>
                </a:srgbClr>
              </a:gs>
              <a:gs pos="100000">
                <a:srgbClr val="33996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79F62E27-A4E9-3052-CDCC-B5E4D9E1E1E2}"/>
              </a:ext>
            </a:extLst>
          </p:cNvPr>
          <p:cNvSpPr/>
          <p:nvPr/>
        </p:nvSpPr>
        <p:spPr>
          <a:xfrm>
            <a:off x="1156077" y="1225614"/>
            <a:ext cx="2841887" cy="266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F5158-D94B-65F5-99E2-78626B6DEFB6}"/>
              </a:ext>
            </a:extLst>
          </p:cNvPr>
          <p:cNvSpPr txBox="1"/>
          <p:nvPr/>
        </p:nvSpPr>
        <p:spPr>
          <a:xfrm>
            <a:off x="2722249" y="1615046"/>
            <a:ext cx="5497108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83540" marR="5080" indent="-371475">
              <a:lnSpc>
                <a:spcPct val="128200"/>
              </a:lnSpc>
              <a:spcBef>
                <a:spcPts val="100"/>
              </a:spcBef>
            </a:pP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helped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treated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fairly if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are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accused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of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breaking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law,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20516-5AF3-F2C8-6B50-42FA874F5AF8}"/>
              </a:ext>
            </a:extLst>
          </p:cNvPr>
          <p:cNvSpPr txBox="1"/>
          <p:nvPr/>
        </p:nvSpPr>
        <p:spPr>
          <a:xfrm>
            <a:off x="3224482" y="3291447"/>
            <a:ext cx="245935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3815">
              <a:spcBef>
                <a:spcPts val="2165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report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any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unfair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treatment.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345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4652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660033">
                  <a:tint val="66000"/>
                  <a:satMod val="160000"/>
                </a:srgbClr>
              </a:gs>
              <a:gs pos="50000">
                <a:srgbClr val="660033">
                  <a:tint val="44500"/>
                  <a:satMod val="160000"/>
                </a:srgbClr>
              </a:gs>
              <a:gs pos="100000">
                <a:srgbClr val="6600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413D1032-5809-4783-FBD0-9E761BC71519}"/>
              </a:ext>
            </a:extLst>
          </p:cNvPr>
          <p:cNvSpPr/>
          <p:nvPr/>
        </p:nvSpPr>
        <p:spPr>
          <a:xfrm>
            <a:off x="1142152" y="1213248"/>
            <a:ext cx="2841887" cy="26685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43CDA3-CDF0-74F3-924A-B33FBA4F1C3C}"/>
              </a:ext>
            </a:extLst>
          </p:cNvPr>
          <p:cNvSpPr txBox="1"/>
          <p:nvPr/>
        </p:nvSpPr>
        <p:spPr>
          <a:xfrm>
            <a:off x="2763813" y="1563091"/>
            <a:ext cx="427775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83540" marR="5080" indent="-371475">
              <a:spcBef>
                <a:spcPts val="100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have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all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these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rights protected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by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government,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6D6BC-983F-80F6-6F32-D09B65FE9FFC}"/>
              </a:ext>
            </a:extLst>
          </p:cNvPr>
          <p:cNvSpPr txBox="1"/>
          <p:nvPr/>
        </p:nvSpPr>
        <p:spPr>
          <a:xfrm>
            <a:off x="2933533" y="3239492"/>
            <a:ext cx="5175941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81965" marR="5080" indent="-469900">
              <a:lnSpc>
                <a:spcPct val="128200"/>
              </a:lnSpc>
              <a:spcBef>
                <a:spcPts val="2285"/>
              </a:spcBef>
            </a:pP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aware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of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these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rights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advocate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for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them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</a:t>
            </a:r>
            <a:r>
              <a:rPr lang="en-ZA" spc="12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protected.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7785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0096" y="0"/>
            <a:ext cx="3141615" cy="514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11"/>
          </a:p>
        </p:txBody>
      </p:sp>
      <p:sp>
        <p:nvSpPr>
          <p:cNvPr id="3" name="object 3"/>
          <p:cNvSpPr/>
          <p:nvPr/>
        </p:nvSpPr>
        <p:spPr>
          <a:xfrm>
            <a:off x="1428470" y="0"/>
            <a:ext cx="3198743" cy="5140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11"/>
          </a:p>
        </p:txBody>
      </p:sp>
      <p:sp>
        <p:nvSpPr>
          <p:cNvPr id="4" name="object 4"/>
          <p:cNvSpPr txBox="1"/>
          <p:nvPr/>
        </p:nvSpPr>
        <p:spPr>
          <a:xfrm>
            <a:off x="1561196" y="4906528"/>
            <a:ext cx="146597" cy="12007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>
              <a:spcBef>
                <a:spcPts val="79"/>
              </a:spcBef>
            </a:pPr>
            <a:r>
              <a:rPr sz="714" spc="12" dirty="0">
                <a:solidFill>
                  <a:srgbClr val="808285"/>
                </a:solidFill>
                <a:latin typeface="Cambria"/>
                <a:cs typeface="Cambria"/>
              </a:rPr>
              <a:t>44.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0998" y="391131"/>
            <a:ext cx="2409032" cy="364758"/>
          </a:xfrm>
          <a:prstGeom prst="rect">
            <a:avLst/>
          </a:prstGeom>
        </p:spPr>
        <p:txBody>
          <a:bodyPr spcFirstLastPara="1" vert="horz" wrap="square" lIns="0" tIns="10075" rIns="0" bIns="0" rtlCol="0" anchor="t" anchorCtr="0">
            <a:spAutoFit/>
          </a:bodyPr>
          <a:lstStyle/>
          <a:p>
            <a:pPr marL="10075">
              <a:spcBef>
                <a:spcPts val="79"/>
              </a:spcBef>
            </a:pPr>
            <a:r>
              <a:rPr sz="2221" spc="-353" dirty="0">
                <a:solidFill>
                  <a:srgbClr val="808285"/>
                </a:solidFill>
              </a:rPr>
              <a:t>History </a:t>
            </a:r>
            <a:r>
              <a:rPr sz="2221" spc="-90" dirty="0">
                <a:solidFill>
                  <a:srgbClr val="808285"/>
                </a:solidFill>
              </a:rPr>
              <a:t> </a:t>
            </a:r>
            <a:r>
              <a:rPr sz="2221" spc="-297" dirty="0">
                <a:solidFill>
                  <a:srgbClr val="808285"/>
                </a:solidFill>
              </a:rPr>
              <a:t>of  </a:t>
            </a:r>
            <a:r>
              <a:rPr sz="2221" spc="-472" dirty="0">
                <a:solidFill>
                  <a:srgbClr val="808285"/>
                </a:solidFill>
              </a:rPr>
              <a:t>Save    </a:t>
            </a:r>
            <a:r>
              <a:rPr sz="2221" spc="-344" dirty="0">
                <a:solidFill>
                  <a:srgbClr val="808285"/>
                </a:solidFill>
              </a:rPr>
              <a:t>the</a:t>
            </a:r>
            <a:r>
              <a:rPr sz="2221" spc="-194" dirty="0">
                <a:solidFill>
                  <a:srgbClr val="808285"/>
                </a:solidFill>
              </a:rPr>
              <a:t> </a:t>
            </a:r>
            <a:r>
              <a:rPr sz="2221" spc="-369" dirty="0">
                <a:solidFill>
                  <a:srgbClr val="808285"/>
                </a:solidFill>
              </a:rPr>
              <a:t>Children</a:t>
            </a:r>
            <a:endParaRPr sz="2221"/>
          </a:p>
        </p:txBody>
      </p:sp>
      <p:sp>
        <p:nvSpPr>
          <p:cNvPr id="6" name="object 6"/>
          <p:cNvSpPr txBox="1"/>
          <p:nvPr/>
        </p:nvSpPr>
        <p:spPr>
          <a:xfrm>
            <a:off x="1660998" y="892847"/>
            <a:ext cx="2504245" cy="1141830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marR="110824">
              <a:lnSpc>
                <a:spcPct val="129700"/>
              </a:lnSpc>
              <a:spcBef>
                <a:spcPts val="79"/>
              </a:spcBef>
            </a:pP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Save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Children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has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been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fighting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for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children’s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rights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since 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1919.</a:t>
            </a:r>
            <a:endParaRPr sz="714">
              <a:latin typeface="Cambria"/>
              <a:cs typeface="Cambria"/>
            </a:endParaRPr>
          </a:p>
          <a:p>
            <a:pPr>
              <a:spcBef>
                <a:spcPts val="16"/>
              </a:spcBef>
            </a:pPr>
            <a:endParaRPr sz="952">
              <a:latin typeface="Times New Roman"/>
              <a:cs typeface="Times New Roman"/>
            </a:endParaRPr>
          </a:p>
          <a:p>
            <a:pPr marL="10075" marR="4030">
              <a:lnSpc>
                <a:spcPct val="129700"/>
              </a:lnSpc>
            </a:pPr>
            <a:r>
              <a:rPr sz="714" spc="63" dirty="0">
                <a:solidFill>
                  <a:srgbClr val="808285"/>
                </a:solidFill>
                <a:latin typeface="Cambria"/>
                <a:cs typeface="Cambria"/>
              </a:rPr>
              <a:t>A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remarkable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woman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named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Eglantyne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Jebb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and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her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sister  </a:t>
            </a:r>
            <a:r>
              <a:rPr sz="714" spc="8" dirty="0">
                <a:solidFill>
                  <a:srgbClr val="808285"/>
                </a:solidFill>
                <a:latin typeface="Cambria"/>
                <a:cs typeface="Cambria"/>
              </a:rPr>
              <a:t>Dorothy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were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so concerned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that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blockades to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enemy 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countries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during World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War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I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were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cutting </a:t>
            </a:r>
            <a:r>
              <a:rPr sz="714" spc="20" dirty="0">
                <a:solidFill>
                  <a:srgbClr val="808285"/>
                </a:solidFill>
                <a:latin typeface="Cambria"/>
                <a:cs typeface="Cambria"/>
              </a:rPr>
              <a:t>off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spc="8" dirty="0">
                <a:solidFill>
                  <a:srgbClr val="808285"/>
                </a:solidFill>
                <a:latin typeface="Cambria"/>
                <a:cs typeface="Cambria"/>
              </a:rPr>
              <a:t>food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supply 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and affecting children, that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they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formed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a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group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called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Save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Children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to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provide 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aid to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children  across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Europe.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0998" y="2162712"/>
            <a:ext cx="2536486" cy="566736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marR="4030">
              <a:lnSpc>
                <a:spcPct val="129700"/>
              </a:lnSpc>
              <a:spcBef>
                <a:spcPts val="79"/>
              </a:spcBef>
            </a:pP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Whilst hiking up </a:t>
            </a:r>
            <a:r>
              <a:rPr sz="714" spc="24" dirty="0">
                <a:solidFill>
                  <a:srgbClr val="808285"/>
                </a:solidFill>
                <a:latin typeface="Cambria"/>
                <a:cs typeface="Cambria"/>
              </a:rPr>
              <a:t>Mount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Saleve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in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Geneva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in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1923,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Eglantyne 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penned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her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most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enduring legacy.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Pausing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to </a:t>
            </a:r>
            <a:r>
              <a:rPr sz="714" spc="-24" dirty="0">
                <a:solidFill>
                  <a:srgbClr val="808285"/>
                </a:solidFill>
                <a:latin typeface="Cambria"/>
                <a:cs typeface="Cambria"/>
              </a:rPr>
              <a:t>rest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halfway up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mountain,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she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jotted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down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five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directives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she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believed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were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fundamental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rights </a:t>
            </a:r>
            <a:r>
              <a:rPr sz="714" spc="12" dirty="0">
                <a:solidFill>
                  <a:srgbClr val="808285"/>
                </a:solidFill>
                <a:latin typeface="Cambria"/>
                <a:cs typeface="Cambria"/>
              </a:rPr>
              <a:t>of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every 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child.</a:t>
            </a:r>
            <a:endParaRPr sz="714" dirty="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60998" y="2868193"/>
            <a:ext cx="2435228" cy="566736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marR="4030" algn="just">
              <a:lnSpc>
                <a:spcPct val="129700"/>
              </a:lnSpc>
              <a:spcBef>
                <a:spcPts val="79"/>
              </a:spcBef>
            </a:pP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Determined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that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her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vision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would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become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a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reality,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Eglantyne  lobbied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League </a:t>
            </a:r>
            <a:r>
              <a:rPr sz="714" spc="12" dirty="0">
                <a:solidFill>
                  <a:srgbClr val="808285"/>
                </a:solidFill>
                <a:latin typeface="Cambria"/>
                <a:cs typeface="Cambria"/>
              </a:rPr>
              <a:t>of </a:t>
            </a:r>
            <a:r>
              <a:rPr sz="714" spc="8" dirty="0">
                <a:solidFill>
                  <a:srgbClr val="808285"/>
                </a:solidFill>
                <a:latin typeface="Cambria"/>
                <a:cs typeface="Cambria"/>
              </a:rPr>
              <a:t>Nations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until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they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adopted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these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rights 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in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1924.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From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there,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they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would form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basis </a:t>
            </a:r>
            <a:r>
              <a:rPr sz="714" spc="12" dirty="0">
                <a:solidFill>
                  <a:srgbClr val="808285"/>
                </a:solidFill>
                <a:latin typeface="Cambria"/>
                <a:cs typeface="Cambria"/>
              </a:rPr>
              <a:t>of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United  </a:t>
            </a:r>
            <a:r>
              <a:rPr sz="714" spc="8" dirty="0">
                <a:solidFill>
                  <a:srgbClr val="808285"/>
                </a:solidFill>
                <a:latin typeface="Cambria"/>
                <a:cs typeface="Cambria"/>
              </a:rPr>
              <a:t>Nations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Declaration </a:t>
            </a:r>
            <a:r>
              <a:rPr sz="714" spc="12" dirty="0">
                <a:solidFill>
                  <a:srgbClr val="808285"/>
                </a:solidFill>
                <a:latin typeface="Cambria"/>
                <a:cs typeface="Cambria"/>
              </a:rPr>
              <a:t>of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Rights </a:t>
            </a:r>
            <a:r>
              <a:rPr sz="714" spc="12" dirty="0">
                <a:solidFill>
                  <a:srgbClr val="808285"/>
                </a:solidFill>
                <a:latin typeface="Cambria"/>
                <a:cs typeface="Cambria"/>
              </a:rPr>
              <a:t>of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 </a:t>
            </a:r>
            <a:r>
              <a:rPr sz="714" spc="20" dirty="0">
                <a:solidFill>
                  <a:srgbClr val="808285"/>
                </a:solidFill>
                <a:latin typeface="Cambria"/>
                <a:cs typeface="Cambria"/>
              </a:rPr>
              <a:t>Child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in</a:t>
            </a:r>
            <a:r>
              <a:rPr sz="714" spc="48" dirty="0">
                <a:solidFill>
                  <a:srgbClr val="808285"/>
                </a:solidFill>
                <a:latin typeface="Cambria"/>
                <a:cs typeface="Cambria"/>
              </a:rPr>
              <a:t>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1959.</a:t>
            </a:r>
            <a:endParaRPr sz="714" dirty="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60998" y="3573673"/>
            <a:ext cx="2512809" cy="85245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marR="4030">
              <a:lnSpc>
                <a:spcPct val="129700"/>
              </a:lnSpc>
              <a:spcBef>
                <a:spcPts val="79"/>
              </a:spcBef>
            </a:pP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Since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its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beginning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over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90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years </a:t>
            </a:r>
            <a:r>
              <a:rPr sz="714" spc="20" dirty="0">
                <a:solidFill>
                  <a:srgbClr val="808285"/>
                </a:solidFill>
                <a:latin typeface="Cambria"/>
                <a:cs typeface="Cambria"/>
              </a:rPr>
              <a:t>ago,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Save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Children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has 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grown to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become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world’s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largest independent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child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rights  development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organisation, making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a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difference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to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children’s  lives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in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over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100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countries.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From </a:t>
            </a: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emergency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relief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to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long-term  development,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Save </a:t>
            </a:r>
            <a:r>
              <a:rPr sz="714" spc="-12" dirty="0">
                <a:solidFill>
                  <a:srgbClr val="808285"/>
                </a:solidFill>
                <a:latin typeface="Cambria"/>
                <a:cs typeface="Cambria"/>
              </a:rPr>
              <a:t>the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Children </a:t>
            </a:r>
            <a:r>
              <a:rPr sz="714" spc="-20" dirty="0">
                <a:solidFill>
                  <a:srgbClr val="808285"/>
                </a:solidFill>
                <a:latin typeface="Cambria"/>
                <a:cs typeface="Cambria"/>
              </a:rPr>
              <a:t>secures </a:t>
            </a:r>
            <a:r>
              <a:rPr sz="714" spc="4" dirty="0">
                <a:solidFill>
                  <a:srgbClr val="808285"/>
                </a:solidFill>
                <a:latin typeface="Cambria"/>
                <a:cs typeface="Cambria"/>
              </a:rPr>
              <a:t>a </a:t>
            </a:r>
            <a:r>
              <a:rPr sz="714" spc="-8" dirty="0">
                <a:solidFill>
                  <a:srgbClr val="808285"/>
                </a:solidFill>
                <a:latin typeface="Cambria"/>
                <a:cs typeface="Cambria"/>
              </a:rPr>
              <a:t>child’s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right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to health,  </a:t>
            </a:r>
            <a:r>
              <a:rPr sz="714" spc="-4" dirty="0">
                <a:solidFill>
                  <a:srgbClr val="808285"/>
                </a:solidFill>
                <a:latin typeface="Cambria"/>
                <a:cs typeface="Cambria"/>
              </a:rPr>
              <a:t>education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and</a:t>
            </a:r>
            <a:r>
              <a:rPr sz="714" spc="71" dirty="0">
                <a:solidFill>
                  <a:srgbClr val="808285"/>
                </a:solidFill>
                <a:latin typeface="Cambria"/>
                <a:cs typeface="Cambria"/>
              </a:rPr>
              <a:t> </a:t>
            </a:r>
            <a:r>
              <a:rPr sz="714" dirty="0">
                <a:solidFill>
                  <a:srgbClr val="808285"/>
                </a:solidFill>
                <a:latin typeface="Cambria"/>
                <a:cs typeface="Cambria"/>
              </a:rPr>
              <a:t>protection.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01932" y="2290115"/>
            <a:ext cx="920389" cy="120075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>
              <a:spcBef>
                <a:spcPts val="79"/>
              </a:spcBef>
            </a:pPr>
            <a:r>
              <a:rPr sz="714" b="1" spc="-16" dirty="0">
                <a:solidFill>
                  <a:srgbClr val="808285"/>
                </a:solidFill>
                <a:latin typeface="Book Antiqua"/>
                <a:cs typeface="Book Antiqua"/>
              </a:rPr>
              <a:t>Other </a:t>
            </a:r>
            <a:r>
              <a:rPr sz="714" b="1" spc="-36" dirty="0">
                <a:solidFill>
                  <a:srgbClr val="808285"/>
                </a:solidFill>
                <a:latin typeface="Book Antiqua"/>
                <a:cs typeface="Book Antiqua"/>
              </a:rPr>
              <a:t>Useful</a:t>
            </a:r>
            <a:r>
              <a:rPr sz="714" b="1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32" dirty="0">
                <a:solidFill>
                  <a:srgbClr val="808285"/>
                </a:solidFill>
                <a:latin typeface="Book Antiqua"/>
                <a:cs typeface="Book Antiqua"/>
              </a:rPr>
              <a:t>Websites:</a:t>
            </a:r>
            <a:endParaRPr sz="714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1932" y="2489609"/>
            <a:ext cx="1382851" cy="311179"/>
          </a:xfrm>
          <a:prstGeom prst="rect">
            <a:avLst/>
          </a:prstGeom>
        </p:spPr>
        <p:txBody>
          <a:bodyPr vert="horz" wrap="square" lIns="0" tIns="52392" rIns="0" bIns="0" rtlCol="0">
            <a:spAutoFit/>
          </a:bodyPr>
          <a:lstStyle/>
          <a:p>
            <a:pPr marL="10075">
              <a:spcBef>
                <a:spcPts val="413"/>
              </a:spcBef>
            </a:pP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United</a:t>
            </a:r>
            <a:r>
              <a:rPr sz="714" b="1" spc="-32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20" dirty="0">
                <a:solidFill>
                  <a:srgbClr val="808285"/>
                </a:solidFill>
                <a:latin typeface="Book Antiqua"/>
                <a:cs typeface="Book Antiqua"/>
              </a:rPr>
              <a:t>Nations</a:t>
            </a:r>
            <a:endParaRPr sz="714">
              <a:latin typeface="Book Antiqua"/>
              <a:cs typeface="Book Antiqua"/>
            </a:endParaRPr>
          </a:p>
          <a:p>
            <a:pPr marL="10075">
              <a:spcBef>
                <a:spcPts val="333"/>
              </a:spcBef>
            </a:pPr>
            <a:r>
              <a:rPr sz="714" spc="-8" dirty="0">
                <a:solidFill>
                  <a:srgbClr val="808285"/>
                </a:solidFill>
                <a:latin typeface="Cambria"/>
                <a:cs typeface="Cambria"/>
                <a:hlinkClick r:id="rId4"/>
              </a:rPr>
              <a:t>www.un.org/Pubs/CyberSchoolBus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01931" y="2912897"/>
            <a:ext cx="641804" cy="255009"/>
          </a:xfrm>
          <a:prstGeom prst="rect">
            <a:avLst/>
          </a:prstGeom>
        </p:spPr>
        <p:txBody>
          <a:bodyPr vert="horz" wrap="square" lIns="0" tIns="22165" rIns="0" bIns="0" rtlCol="0">
            <a:spAutoFit/>
          </a:bodyPr>
          <a:lstStyle/>
          <a:p>
            <a:pPr marL="10075">
              <a:spcBef>
                <a:spcPts val="174"/>
              </a:spcBef>
            </a:pPr>
            <a:r>
              <a:rPr sz="714" b="1" spc="-8" dirty="0">
                <a:solidFill>
                  <a:srgbClr val="808285"/>
                </a:solidFill>
                <a:latin typeface="Book Antiqua"/>
                <a:cs typeface="Book Antiqua"/>
              </a:rPr>
              <a:t>UNICEF</a:t>
            </a:r>
            <a:endParaRPr sz="714">
              <a:latin typeface="Book Antiqua"/>
              <a:cs typeface="Book Antiqua"/>
            </a:endParaRPr>
          </a:p>
          <a:p>
            <a:pPr marL="10075">
              <a:spcBef>
                <a:spcPts val="95"/>
              </a:spcBef>
            </a:pPr>
            <a:r>
              <a:rPr sz="714" dirty="0">
                <a:solidFill>
                  <a:srgbClr val="808285"/>
                </a:solidFill>
                <a:latin typeface="Cambria"/>
                <a:cs typeface="Cambria"/>
                <a:hlinkClick r:id="rId5"/>
              </a:rPr>
              <a:t>www.unicef.org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01932" y="3245326"/>
            <a:ext cx="1542042" cy="311179"/>
          </a:xfrm>
          <a:prstGeom prst="rect">
            <a:avLst/>
          </a:prstGeom>
        </p:spPr>
        <p:txBody>
          <a:bodyPr vert="horz" wrap="square" lIns="0" tIns="52392" rIns="0" bIns="0" rtlCol="0">
            <a:spAutoFit/>
          </a:bodyPr>
          <a:lstStyle/>
          <a:p>
            <a:pPr marL="10075">
              <a:spcBef>
                <a:spcPts val="413"/>
              </a:spcBef>
            </a:pP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Australian Human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Rights</a:t>
            </a:r>
            <a:r>
              <a:rPr sz="714" b="1" spc="40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Commission</a:t>
            </a:r>
            <a:endParaRPr sz="714">
              <a:latin typeface="Book Antiqua"/>
              <a:cs typeface="Book Antiqua"/>
            </a:endParaRPr>
          </a:p>
          <a:p>
            <a:pPr marL="10075">
              <a:spcBef>
                <a:spcPts val="333"/>
              </a:spcBef>
            </a:pPr>
            <a:r>
              <a:rPr sz="714" dirty="0">
                <a:solidFill>
                  <a:srgbClr val="808285"/>
                </a:solidFill>
                <a:latin typeface="Cambria"/>
                <a:cs typeface="Cambria"/>
                <a:hlinkClick r:id="rId6"/>
              </a:rPr>
              <a:t>www.hreoc.gov.au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01932" y="3638327"/>
            <a:ext cx="1496703" cy="311179"/>
          </a:xfrm>
          <a:prstGeom prst="rect">
            <a:avLst/>
          </a:prstGeom>
        </p:spPr>
        <p:txBody>
          <a:bodyPr vert="horz" wrap="square" lIns="0" tIns="52392" rIns="0" bIns="0" rtlCol="0">
            <a:spAutoFit/>
          </a:bodyPr>
          <a:lstStyle/>
          <a:p>
            <a:pPr marL="10075">
              <a:spcBef>
                <a:spcPts val="413"/>
              </a:spcBef>
            </a:pP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Committee </a:t>
            </a:r>
            <a:r>
              <a:rPr sz="714" b="1" spc="-20" dirty="0">
                <a:solidFill>
                  <a:srgbClr val="808285"/>
                </a:solidFill>
                <a:latin typeface="Book Antiqua"/>
                <a:cs typeface="Book Antiqua"/>
              </a:rPr>
              <a:t>on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the Rights </a:t>
            </a: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of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the </a:t>
            </a:r>
            <a:r>
              <a:rPr sz="714" b="1" spc="48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32" dirty="0">
                <a:solidFill>
                  <a:srgbClr val="808285"/>
                </a:solidFill>
                <a:latin typeface="Book Antiqua"/>
                <a:cs typeface="Book Antiqua"/>
              </a:rPr>
              <a:t>Child</a:t>
            </a:r>
            <a:endParaRPr sz="714">
              <a:latin typeface="Book Antiqua"/>
              <a:cs typeface="Book Antiqua"/>
            </a:endParaRPr>
          </a:p>
          <a:p>
            <a:pPr marL="10075">
              <a:spcBef>
                <a:spcPts val="333"/>
              </a:spcBef>
            </a:pPr>
            <a:r>
              <a:rPr sz="714" spc="-16" dirty="0">
                <a:solidFill>
                  <a:srgbClr val="808285"/>
                </a:solidFill>
                <a:latin typeface="Cambria"/>
                <a:cs typeface="Cambria"/>
              </a:rPr>
              <a:t>www2.ohchr.org/english/bodies/crc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1932" y="4031329"/>
            <a:ext cx="1652872" cy="311179"/>
          </a:xfrm>
          <a:prstGeom prst="rect">
            <a:avLst/>
          </a:prstGeom>
        </p:spPr>
        <p:txBody>
          <a:bodyPr vert="horz" wrap="square" lIns="0" tIns="52392" rIns="0" bIns="0" rtlCol="0">
            <a:spAutoFit/>
          </a:bodyPr>
          <a:lstStyle/>
          <a:p>
            <a:pPr marL="10075">
              <a:spcBef>
                <a:spcPts val="413"/>
              </a:spcBef>
            </a:pPr>
            <a:r>
              <a:rPr sz="714" b="1" spc="-16" dirty="0">
                <a:solidFill>
                  <a:srgbClr val="808285"/>
                </a:solidFill>
                <a:latin typeface="Book Antiqua"/>
                <a:cs typeface="Book Antiqua"/>
              </a:rPr>
              <a:t>National </a:t>
            </a:r>
            <a:r>
              <a:rPr sz="714" b="1" spc="-32" dirty="0">
                <a:solidFill>
                  <a:srgbClr val="808285"/>
                </a:solidFill>
                <a:latin typeface="Book Antiqua"/>
                <a:cs typeface="Book Antiqua"/>
              </a:rPr>
              <a:t>Children 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and </a:t>
            </a: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Youth </a:t>
            </a:r>
            <a:r>
              <a:rPr sz="714" b="1" spc="-16" dirty="0">
                <a:solidFill>
                  <a:srgbClr val="808285"/>
                </a:solidFill>
                <a:latin typeface="Book Antiqua"/>
                <a:cs typeface="Book Antiqua"/>
              </a:rPr>
              <a:t>Law</a:t>
            </a:r>
            <a:r>
              <a:rPr sz="714" b="1" spc="32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Centre</a:t>
            </a:r>
            <a:endParaRPr sz="714">
              <a:latin typeface="Book Antiqua"/>
              <a:cs typeface="Book Antiqua"/>
            </a:endParaRPr>
          </a:p>
          <a:p>
            <a:pPr marL="10075">
              <a:spcBef>
                <a:spcPts val="333"/>
              </a:spcBef>
            </a:pPr>
            <a:r>
              <a:rPr sz="714" dirty="0">
                <a:solidFill>
                  <a:srgbClr val="808285"/>
                </a:solidFill>
                <a:latin typeface="Cambria"/>
                <a:cs typeface="Cambria"/>
                <a:hlinkClick r:id="rId7"/>
              </a:rPr>
              <a:t>www.ncylc.org.au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01931" y="4424330"/>
            <a:ext cx="1565720" cy="311179"/>
          </a:xfrm>
          <a:prstGeom prst="rect">
            <a:avLst/>
          </a:prstGeom>
        </p:spPr>
        <p:txBody>
          <a:bodyPr vert="horz" wrap="square" lIns="0" tIns="52392" rIns="0" bIns="0" rtlCol="0">
            <a:spAutoFit/>
          </a:bodyPr>
          <a:lstStyle/>
          <a:p>
            <a:pPr marL="10075">
              <a:spcBef>
                <a:spcPts val="413"/>
              </a:spcBef>
            </a:pP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Human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Rights</a:t>
            </a:r>
            <a:r>
              <a:rPr sz="714" b="1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24" dirty="0">
                <a:solidFill>
                  <a:srgbClr val="808285"/>
                </a:solidFill>
                <a:latin typeface="Book Antiqua"/>
                <a:cs typeface="Book Antiqua"/>
              </a:rPr>
              <a:t>Watch</a:t>
            </a:r>
            <a:endParaRPr sz="714">
              <a:latin typeface="Book Antiqua"/>
              <a:cs typeface="Book Antiqua"/>
            </a:endParaRPr>
          </a:p>
          <a:p>
            <a:pPr marL="10075">
              <a:spcBef>
                <a:spcPts val="333"/>
              </a:spcBef>
            </a:pPr>
            <a:r>
              <a:rPr sz="714" spc="-8" dirty="0">
                <a:solidFill>
                  <a:srgbClr val="808285"/>
                </a:solidFill>
                <a:latin typeface="Cambria"/>
                <a:cs typeface="Cambria"/>
                <a:hlinkClick r:id="rId8"/>
              </a:rPr>
              <a:t>www.hrw.org/campaigns.crp/index.htm</a:t>
            </a:r>
            <a:endParaRPr sz="714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8673" y="232615"/>
            <a:ext cx="962706" cy="370657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 marR="4030" indent="-504" algn="ctr">
              <a:lnSpc>
                <a:spcPct val="111100"/>
              </a:lnSpc>
              <a:spcBef>
                <a:spcPts val="79"/>
              </a:spcBef>
            </a:pP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Illustrations </a:t>
            </a:r>
            <a:r>
              <a:rPr sz="714" b="1" spc="-40" dirty="0">
                <a:solidFill>
                  <a:srgbClr val="808285"/>
                </a:solidFill>
                <a:latin typeface="Book Antiqua"/>
                <a:cs typeface="Book Antiqua"/>
              </a:rPr>
              <a:t>by  </a:t>
            </a:r>
            <a:r>
              <a:rPr sz="714" b="1" spc="-12" dirty="0">
                <a:solidFill>
                  <a:srgbClr val="808285"/>
                </a:solidFill>
                <a:latin typeface="Book Antiqua"/>
                <a:cs typeface="Book Antiqua"/>
              </a:rPr>
              <a:t>Zachariah</a:t>
            </a:r>
            <a:r>
              <a:rPr sz="714" b="1" dirty="0">
                <a:solidFill>
                  <a:srgbClr val="808285"/>
                </a:solidFill>
                <a:latin typeface="Book Antiqua"/>
                <a:cs typeface="Book Antiqua"/>
              </a:rPr>
              <a:t> Mac </a:t>
            </a:r>
            <a:r>
              <a:rPr sz="714" b="1" spc="-32" dirty="0">
                <a:solidFill>
                  <a:srgbClr val="808285"/>
                </a:solidFill>
                <a:latin typeface="Book Antiqua"/>
                <a:cs typeface="Book Antiqua"/>
              </a:rPr>
              <a:t>Pherson </a:t>
            </a:r>
            <a:r>
              <a:rPr sz="714" b="1" spc="-16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40" dirty="0">
                <a:solidFill>
                  <a:srgbClr val="808285"/>
                </a:solidFill>
                <a:latin typeface="Book Antiqua"/>
                <a:cs typeface="Book Antiqua"/>
              </a:rPr>
              <a:t>10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years</a:t>
            </a:r>
            <a:r>
              <a:rPr sz="714" b="1" spc="-56" dirty="0">
                <a:solidFill>
                  <a:srgbClr val="808285"/>
                </a:solidFill>
                <a:latin typeface="Book Antiqua"/>
                <a:cs typeface="Book Antiqua"/>
              </a:rPr>
              <a:t> </a:t>
            </a:r>
            <a:r>
              <a:rPr sz="714" b="1" spc="-28" dirty="0">
                <a:solidFill>
                  <a:srgbClr val="808285"/>
                </a:solidFill>
                <a:latin typeface="Book Antiqua"/>
                <a:cs typeface="Book Antiqua"/>
              </a:rPr>
              <a:t>old</a:t>
            </a:r>
            <a:endParaRPr sz="714">
              <a:latin typeface="Book Antiqua"/>
              <a:cs typeface="Book Antiqu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57165" y="745550"/>
            <a:ext cx="1316000" cy="1356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11"/>
          </a:p>
        </p:txBody>
      </p:sp>
      <p:sp>
        <p:nvSpPr>
          <p:cNvPr id="19" name="object 19"/>
          <p:cNvSpPr txBox="1"/>
          <p:nvPr/>
        </p:nvSpPr>
        <p:spPr>
          <a:xfrm>
            <a:off x="5787930" y="4921912"/>
            <a:ext cx="706286" cy="95581"/>
          </a:xfrm>
          <a:prstGeom prst="rect">
            <a:avLst/>
          </a:prstGeom>
        </p:spPr>
        <p:txBody>
          <a:bodyPr vert="horz" wrap="square" lIns="0" tIns="10075" rIns="0" bIns="0" rtlCol="0">
            <a:spAutoFit/>
          </a:bodyPr>
          <a:lstStyle/>
          <a:p>
            <a:pPr marL="10075">
              <a:spcBef>
                <a:spcPts val="79"/>
              </a:spcBef>
            </a:pPr>
            <a:r>
              <a:rPr sz="555" spc="-4" dirty="0">
                <a:solidFill>
                  <a:srgbClr val="A7A9AC"/>
                </a:solidFill>
                <a:latin typeface="Cambria"/>
                <a:cs typeface="Cambria"/>
              </a:rPr>
              <a:t>savethechildren.org.au</a:t>
            </a:r>
            <a:endParaRPr sz="555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90016" y="532816"/>
            <a:ext cx="7772700" cy="4086900"/>
          </a:xfrm>
          <a:prstGeom prst="rect">
            <a:avLst/>
          </a:prstGeom>
          <a:gradFill>
            <a:gsLst>
              <a:gs pos="0">
                <a:srgbClr val="00D2E9"/>
              </a:gs>
              <a:gs pos="100000">
                <a:srgbClr val="045962"/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DEFE0F43-C5C3-E60D-2177-9CCC70E09F69}"/>
              </a:ext>
            </a:extLst>
          </p:cNvPr>
          <p:cNvSpPr/>
          <p:nvPr/>
        </p:nvSpPr>
        <p:spPr>
          <a:xfrm>
            <a:off x="966355" y="1154128"/>
            <a:ext cx="3034145" cy="2802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marL="260985" marR="254000" indent="334010">
              <a:lnSpc>
                <a:spcPts val="3300"/>
              </a:lnSpc>
              <a:spcBef>
                <a:spcPts val="320"/>
              </a:spcBef>
            </a:pPr>
            <a:endParaRPr lang="en-ZA" sz="1400" dirty="0">
              <a:latin typeface="Cambria"/>
              <a:cs typeface="Cambr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42E90B-BEBA-FFEC-56AB-92B61B3DE7D1}"/>
              </a:ext>
            </a:extLst>
          </p:cNvPr>
          <p:cNvSpPr txBox="1"/>
          <p:nvPr/>
        </p:nvSpPr>
        <p:spPr>
          <a:xfrm>
            <a:off x="2881576" y="3249883"/>
            <a:ext cx="466222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1400" spc="10" dirty="0">
                <a:solidFill>
                  <a:schemeClr val="tx1"/>
                </a:solidFill>
                <a:latin typeface="Cambria"/>
                <a:cs typeface="Cambria"/>
              </a:rPr>
              <a:t>make </a:t>
            </a:r>
            <a:r>
              <a:rPr lang="en-ZA" sz="1400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z="1400" spc="5" dirty="0">
                <a:solidFill>
                  <a:schemeClr val="tx1"/>
                </a:solidFill>
                <a:latin typeface="Cambria"/>
                <a:cs typeface="Cambria"/>
              </a:rPr>
              <a:t>most </a:t>
            </a:r>
            <a:r>
              <a:rPr lang="en-ZA" sz="1400" spc="40" dirty="0">
                <a:solidFill>
                  <a:schemeClr val="tx1"/>
                </a:solidFill>
                <a:latin typeface="Cambria"/>
                <a:cs typeface="Cambria"/>
              </a:rPr>
              <a:t>of </a:t>
            </a:r>
            <a:r>
              <a:rPr lang="en-ZA" sz="1400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z="1400" spc="15" dirty="0">
                <a:solidFill>
                  <a:schemeClr val="tx1"/>
                </a:solidFill>
                <a:latin typeface="Cambria"/>
                <a:cs typeface="Cambria"/>
              </a:rPr>
              <a:t>education and </a:t>
            </a:r>
            <a:r>
              <a:rPr lang="en-ZA" sz="1400" spc="5" dirty="0">
                <a:solidFill>
                  <a:schemeClr val="tx1"/>
                </a:solidFill>
                <a:latin typeface="Cambria"/>
                <a:cs typeface="Cambria"/>
              </a:rPr>
              <a:t>encourage </a:t>
            </a:r>
            <a:r>
              <a:rPr lang="en-ZA" sz="1400" dirty="0">
                <a:solidFill>
                  <a:schemeClr val="tx1"/>
                </a:solidFill>
                <a:latin typeface="Cambria"/>
                <a:cs typeface="Cambria"/>
              </a:rPr>
              <a:t>others </a:t>
            </a:r>
            <a:r>
              <a:rPr lang="en-ZA" sz="1400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z="1400" spc="5" dirty="0">
                <a:solidFill>
                  <a:schemeClr val="tx1"/>
                </a:solidFill>
                <a:latin typeface="Cambria"/>
                <a:cs typeface="Cambria"/>
              </a:rPr>
              <a:t>develop </a:t>
            </a:r>
            <a:r>
              <a:rPr lang="en-ZA" sz="1400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z="1400" spc="15" dirty="0">
                <a:solidFill>
                  <a:schemeClr val="tx1"/>
                </a:solidFill>
                <a:latin typeface="Cambria"/>
                <a:cs typeface="Cambria"/>
              </a:rPr>
              <a:t>abilities.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37DAB-B6F9-C721-2402-9114FDF30E20}"/>
              </a:ext>
            </a:extLst>
          </p:cNvPr>
          <p:cNvSpPr txBox="1"/>
          <p:nvPr/>
        </p:nvSpPr>
        <p:spPr>
          <a:xfrm>
            <a:off x="2432500" y="1407408"/>
            <a:ext cx="589593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ZA" sz="1400" spc="10" dirty="0">
                <a:solidFill>
                  <a:schemeClr val="tx1"/>
                </a:solidFill>
                <a:latin typeface="Cambria"/>
                <a:cs typeface="Cambria"/>
              </a:rPr>
              <a:t>an </a:t>
            </a:r>
            <a:r>
              <a:rPr lang="en-ZA" sz="1400" spc="15" dirty="0">
                <a:solidFill>
                  <a:schemeClr val="tx1"/>
                </a:solidFill>
                <a:latin typeface="Cambria"/>
                <a:cs typeface="Cambria"/>
              </a:rPr>
              <a:t>education that </a:t>
            </a:r>
            <a:r>
              <a:rPr lang="en-ZA" sz="1400" spc="0" dirty="0">
                <a:solidFill>
                  <a:schemeClr val="tx1"/>
                </a:solidFill>
                <a:latin typeface="Cambria"/>
                <a:cs typeface="Cambria"/>
              </a:rPr>
              <a:t>develops </a:t>
            </a:r>
            <a:r>
              <a:rPr lang="en-ZA" sz="1400" dirty="0">
                <a:solidFill>
                  <a:schemeClr val="tx1"/>
                </a:solidFill>
                <a:latin typeface="Cambria"/>
                <a:cs typeface="Cambria"/>
              </a:rPr>
              <a:t>their </a:t>
            </a:r>
            <a:r>
              <a:rPr lang="en-ZA" sz="1400" spc="5" dirty="0">
                <a:solidFill>
                  <a:schemeClr val="tx1"/>
                </a:solidFill>
                <a:latin typeface="Cambria"/>
                <a:cs typeface="Cambria"/>
              </a:rPr>
              <a:t>personality </a:t>
            </a:r>
            <a:r>
              <a:rPr lang="en-ZA" sz="1400" spc="15" dirty="0">
                <a:solidFill>
                  <a:schemeClr val="tx1"/>
                </a:solidFill>
                <a:latin typeface="Cambria"/>
                <a:cs typeface="Cambria"/>
              </a:rPr>
              <a:t>and abilities, and  </a:t>
            </a:r>
            <a:r>
              <a:rPr lang="en-ZA" sz="1400" spc="0" dirty="0">
                <a:solidFill>
                  <a:schemeClr val="tx1"/>
                </a:solidFill>
                <a:latin typeface="Cambria"/>
                <a:cs typeface="Cambria"/>
              </a:rPr>
              <a:t>encourages </a:t>
            </a:r>
            <a:r>
              <a:rPr lang="en-ZA" sz="1400" dirty="0">
                <a:solidFill>
                  <a:schemeClr val="tx1"/>
                </a:solidFill>
                <a:latin typeface="Cambria"/>
                <a:cs typeface="Cambria"/>
              </a:rPr>
              <a:t>them </a:t>
            </a:r>
            <a:r>
              <a:rPr lang="en-ZA" sz="1400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z="1400" spc="-10" dirty="0">
                <a:solidFill>
                  <a:schemeClr val="tx1"/>
                </a:solidFill>
                <a:latin typeface="Cambria"/>
                <a:cs typeface="Cambria"/>
              </a:rPr>
              <a:t>respect </a:t>
            </a:r>
            <a:r>
              <a:rPr lang="en-ZA" sz="1400" spc="0" dirty="0">
                <a:solidFill>
                  <a:schemeClr val="tx1"/>
                </a:solidFill>
                <a:latin typeface="Cambria"/>
                <a:cs typeface="Cambria"/>
              </a:rPr>
              <a:t>other </a:t>
            </a:r>
            <a:r>
              <a:rPr lang="en-ZA" sz="1400" spc="15" dirty="0">
                <a:solidFill>
                  <a:schemeClr val="tx1"/>
                </a:solidFill>
                <a:latin typeface="Cambria"/>
                <a:cs typeface="Cambria"/>
              </a:rPr>
              <a:t>people, </a:t>
            </a:r>
            <a:r>
              <a:rPr lang="en-ZA" sz="1400" spc="0" dirty="0">
                <a:solidFill>
                  <a:schemeClr val="tx1"/>
                </a:solidFill>
                <a:latin typeface="Cambria"/>
                <a:cs typeface="Cambria"/>
              </a:rPr>
              <a:t>cultures </a:t>
            </a:r>
            <a:r>
              <a:rPr lang="en-ZA" sz="1400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z="1400" spc="-5" dirty="0">
                <a:solidFill>
                  <a:schemeClr val="tx1"/>
                </a:solidFill>
                <a:latin typeface="Cambria"/>
                <a:cs typeface="Cambria"/>
              </a:rPr>
              <a:t>the</a:t>
            </a:r>
            <a:r>
              <a:rPr lang="en-ZA" spc="16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z="1400" spc="10" dirty="0">
                <a:solidFill>
                  <a:schemeClr val="tx1"/>
                </a:solidFill>
                <a:latin typeface="Cambria"/>
                <a:cs typeface="Cambria"/>
              </a:rPr>
              <a:t>environment,</a:t>
            </a:r>
            <a:endParaRPr lang="en-ZA" sz="1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</p:spTree>
    <p:extLst>
      <p:ext uri="{BB962C8B-B14F-4D97-AF65-F5344CB8AC3E}">
        <p14:creationId xmlns:p14="http://schemas.microsoft.com/office/powerpoint/2010/main" val="72169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90016" y="543207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93FA2ADC-078D-6496-B823-E8FA179C9202}"/>
              </a:ext>
            </a:extLst>
          </p:cNvPr>
          <p:cNvSpPr/>
          <p:nvPr/>
        </p:nvSpPr>
        <p:spPr>
          <a:xfrm>
            <a:off x="852060" y="1136080"/>
            <a:ext cx="3065320" cy="2819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12EE4-2C99-E7B3-DA65-A748DFC211B8}"/>
              </a:ext>
            </a:extLst>
          </p:cNvPr>
          <p:cNvSpPr txBox="1"/>
          <p:nvPr/>
        </p:nvSpPr>
        <p:spPr>
          <a:xfrm>
            <a:off x="2526020" y="1511318"/>
            <a:ext cx="558928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R="115570">
              <a:spcBef>
                <a:spcPts val="100"/>
              </a:spcBef>
            </a:pP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treated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fairly no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matter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who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are,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where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are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from,</a:t>
            </a:r>
            <a:r>
              <a:rPr lang="en-ZA" spc="17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what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language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speak,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what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believe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where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they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live,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1AAE2A-C891-E628-AF76-7A433F38E10F}"/>
              </a:ext>
            </a:extLst>
          </p:cNvPr>
          <p:cNvSpPr txBox="1"/>
          <p:nvPr/>
        </p:nvSpPr>
        <p:spPr>
          <a:xfrm>
            <a:off x="3151743" y="3374575"/>
            <a:ext cx="225153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always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treat others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fairly.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317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4215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0FC25766-D961-8FE6-C887-3D1E8BA85D0A}"/>
              </a:ext>
            </a:extLst>
          </p:cNvPr>
          <p:cNvSpPr/>
          <p:nvPr/>
        </p:nvSpPr>
        <p:spPr>
          <a:xfrm>
            <a:off x="1125780" y="1091782"/>
            <a:ext cx="2872184" cy="27815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66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301B2-8FFE-64C0-9195-F41D8F550961}"/>
              </a:ext>
            </a:extLst>
          </p:cNvPr>
          <p:cNvSpPr txBox="1"/>
          <p:nvPr/>
        </p:nvSpPr>
        <p:spPr>
          <a:xfrm>
            <a:off x="2526021" y="1407408"/>
            <a:ext cx="3739698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100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have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adults always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do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what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is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best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for</a:t>
            </a:r>
            <a:r>
              <a:rPr lang="en-ZA" spc="-10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them,</a:t>
            </a:r>
            <a:endParaRPr lang="en-ZA" sz="1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6758C-D7D3-091F-6E28-F862C6269A73}"/>
              </a:ext>
            </a:extLst>
          </p:cNvPr>
          <p:cNvSpPr txBox="1"/>
          <p:nvPr/>
        </p:nvSpPr>
        <p:spPr>
          <a:xfrm>
            <a:off x="3193308" y="3270665"/>
            <a:ext cx="3862119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respect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adults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for doing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what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is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best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for</a:t>
            </a:r>
            <a:r>
              <a:rPr lang="en-ZA" spc="31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them.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322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90016" y="52242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CCFF33">
                  <a:shade val="30000"/>
                  <a:satMod val="115000"/>
                </a:srgbClr>
              </a:gs>
              <a:gs pos="50000">
                <a:srgbClr val="CCFF33">
                  <a:shade val="67500"/>
                  <a:satMod val="115000"/>
                </a:srgbClr>
              </a:gs>
              <a:gs pos="100000">
                <a:srgbClr val="CCFF33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DCD8D923-D017-FD90-44F0-AA78C254889B}"/>
              </a:ext>
            </a:extLst>
          </p:cNvPr>
          <p:cNvSpPr/>
          <p:nvPr/>
        </p:nvSpPr>
        <p:spPr>
          <a:xfrm>
            <a:off x="963819" y="1218123"/>
            <a:ext cx="3034145" cy="2749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7D7D8B-F848-0354-C728-920DC1816504}"/>
              </a:ext>
            </a:extLst>
          </p:cNvPr>
          <p:cNvSpPr txBox="1"/>
          <p:nvPr/>
        </p:nvSpPr>
        <p:spPr>
          <a:xfrm>
            <a:off x="2995875" y="3374575"/>
            <a:ext cx="466222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listen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 people’s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opinions and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take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them seriously.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1F16C-C517-2074-BE2C-FF94042FFF35}"/>
              </a:ext>
            </a:extLst>
          </p:cNvPr>
          <p:cNvSpPr txBox="1"/>
          <p:nvPr/>
        </p:nvSpPr>
        <p:spPr>
          <a:xfrm>
            <a:off x="2526020" y="1584055"/>
            <a:ext cx="5287944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have their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own </a:t>
            </a:r>
            <a:r>
              <a:rPr lang="en-ZA" spc="35" dirty="0">
                <a:solidFill>
                  <a:schemeClr val="tx1"/>
                </a:solidFill>
                <a:latin typeface="Cambria"/>
                <a:cs typeface="Cambria"/>
              </a:rPr>
              <a:t>opinion,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which </a:t>
            </a: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is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listened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taken</a:t>
            </a:r>
            <a:r>
              <a:rPr lang="en-ZA" spc="8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seriously,</a:t>
            </a:r>
            <a:endParaRPr lang="en-ZA" sz="1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60414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90016" y="522425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CC0099">
                  <a:tint val="66000"/>
                  <a:satMod val="160000"/>
                </a:srgbClr>
              </a:gs>
              <a:gs pos="50000">
                <a:srgbClr val="CC0099">
                  <a:tint val="44500"/>
                  <a:satMod val="160000"/>
                </a:srgbClr>
              </a:gs>
              <a:gs pos="100000">
                <a:srgbClr val="CC00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FEBDCA84-B5AC-0539-AA51-D9E1C319FCF7}"/>
              </a:ext>
            </a:extLst>
          </p:cNvPr>
          <p:cNvSpPr/>
          <p:nvPr/>
        </p:nvSpPr>
        <p:spPr>
          <a:xfrm>
            <a:off x="962864" y="1140830"/>
            <a:ext cx="3034144" cy="28023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78B535-F6C7-C348-23C6-4075619B8E7A}"/>
              </a:ext>
            </a:extLst>
          </p:cNvPr>
          <p:cNvSpPr txBox="1"/>
          <p:nvPr/>
        </p:nvSpPr>
        <p:spPr>
          <a:xfrm>
            <a:off x="2865459" y="1383161"/>
            <a:ext cx="3446492" cy="3400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lnSpc>
                <a:spcPct val="128200"/>
              </a:lnSpc>
              <a:spcBef>
                <a:spcPts val="100"/>
              </a:spcBef>
            </a:pP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have their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privacy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family</a:t>
            </a:r>
            <a:r>
              <a:rPr lang="en-ZA" spc="3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respected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,</a:t>
            </a:r>
            <a:endParaRPr lang="en-ZA" sz="1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B93EC7-BB53-3453-D9D5-0E53F4AD2143}"/>
              </a:ext>
            </a:extLst>
          </p:cNvPr>
          <p:cNvSpPr txBox="1"/>
          <p:nvPr/>
        </p:nvSpPr>
        <p:spPr>
          <a:xfrm>
            <a:off x="3182917" y="3353793"/>
            <a:ext cx="3446491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respect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family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privacy </a:t>
            </a:r>
            <a:r>
              <a:rPr lang="en-ZA" spc="40" dirty="0">
                <a:solidFill>
                  <a:schemeClr val="tx1"/>
                </a:solidFill>
                <a:latin typeface="Cambria"/>
                <a:cs typeface="Cambria"/>
              </a:rPr>
              <a:t>of</a:t>
            </a:r>
            <a:r>
              <a:rPr lang="en-ZA" spc="18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others.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091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90016" y="543207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0099FF">
                  <a:tint val="66000"/>
                  <a:satMod val="160000"/>
                </a:srgbClr>
              </a:gs>
              <a:gs pos="50000">
                <a:srgbClr val="0099FF">
                  <a:tint val="44500"/>
                  <a:satMod val="160000"/>
                </a:srgbClr>
              </a:gs>
              <a:gs pos="100000">
                <a:srgbClr val="00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13030E30-A2CF-6BC5-CA3B-2295198D322F}"/>
              </a:ext>
            </a:extLst>
          </p:cNvPr>
          <p:cNvSpPr/>
          <p:nvPr/>
        </p:nvSpPr>
        <p:spPr>
          <a:xfrm>
            <a:off x="989670" y="1295683"/>
            <a:ext cx="3007338" cy="2690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DAF6CF-EC29-30FE-3226-0FBFACC88CB5}"/>
              </a:ext>
            </a:extLst>
          </p:cNvPr>
          <p:cNvSpPr txBox="1"/>
          <p:nvPr/>
        </p:nvSpPr>
        <p:spPr>
          <a:xfrm>
            <a:off x="2865459" y="1632545"/>
            <a:ext cx="4782250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en-ZA" spc="-15" dirty="0">
                <a:solidFill>
                  <a:schemeClr val="tx1"/>
                </a:solidFill>
                <a:latin typeface="Cambria"/>
                <a:cs typeface="Cambria"/>
              </a:rPr>
              <a:t>be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protected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from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being hurt or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badly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treated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in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any</a:t>
            </a:r>
            <a:r>
              <a:rPr lang="en-ZA" spc="10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way,</a:t>
            </a:r>
            <a:endParaRPr lang="en-ZA" sz="14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93A797-65AD-5A12-ACEF-3E34EE1B178C}"/>
              </a:ext>
            </a:extLst>
          </p:cNvPr>
          <p:cNvSpPr txBox="1"/>
          <p:nvPr/>
        </p:nvSpPr>
        <p:spPr>
          <a:xfrm>
            <a:off x="3276436" y="3416139"/>
            <a:ext cx="3228277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not</a:t>
            </a:r>
            <a:r>
              <a:rPr lang="en-ZA" spc="114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hurt</a:t>
            </a:r>
            <a:r>
              <a:rPr lang="en-ZA" spc="114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others</a:t>
            </a:r>
            <a:r>
              <a:rPr lang="en-ZA" spc="114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or</a:t>
            </a:r>
            <a:r>
              <a:rPr lang="en-ZA" spc="114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treat</a:t>
            </a:r>
            <a:r>
              <a:rPr lang="en-ZA" spc="114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them</a:t>
            </a:r>
            <a:r>
              <a:rPr lang="en-ZA" spc="114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badly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9961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/>
        </p:nvSpPr>
        <p:spPr>
          <a:xfrm>
            <a:off x="844200" y="1509150"/>
            <a:ext cx="7455600" cy="21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6"/>
          <p:cNvSpPr txBox="1"/>
          <p:nvPr/>
        </p:nvSpPr>
        <p:spPr>
          <a:xfrm>
            <a:off x="685650" y="531764"/>
            <a:ext cx="7772700" cy="4086900"/>
          </a:xfrm>
          <a:prstGeom prst="rect">
            <a:avLst/>
          </a:prstGeom>
          <a:gradFill flip="none" rotWithShape="1">
            <a:gsLst>
              <a:gs pos="0">
                <a:srgbClr val="FFCC66">
                  <a:shade val="30000"/>
                  <a:satMod val="115000"/>
                </a:srgbClr>
              </a:gs>
              <a:gs pos="50000">
                <a:srgbClr val="FFCC66">
                  <a:shade val="67500"/>
                  <a:satMod val="115000"/>
                </a:srgbClr>
              </a:gs>
              <a:gs pos="100000">
                <a:srgbClr val="FFCC66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8" name="Google Shape;11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150" y="4715550"/>
            <a:ext cx="304750" cy="3047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231E20-CB40-E2BD-7EF5-E2F60682AEF4}"/>
              </a:ext>
            </a:extLst>
          </p:cNvPr>
          <p:cNvSpPr txBox="1"/>
          <p:nvPr/>
        </p:nvSpPr>
        <p:spPr>
          <a:xfrm>
            <a:off x="3997964" y="555043"/>
            <a:ext cx="355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abriola" panose="04040605051002020D02" pitchFamily="82" charset="0"/>
              </a:rPr>
              <a:t>Children have a right to …</a:t>
            </a:r>
            <a:endParaRPr lang="en-ZA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D9A495-4A37-5D06-86FB-6E3D104AB475}"/>
              </a:ext>
            </a:extLst>
          </p:cNvPr>
          <p:cNvSpPr txBox="1"/>
          <p:nvPr/>
        </p:nvSpPr>
        <p:spPr>
          <a:xfrm>
            <a:off x="4000500" y="2609850"/>
            <a:ext cx="4573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Gabriola" panose="04040605051002020D02" pitchFamily="82" charset="0"/>
              </a:rPr>
              <a:t>and they have the responsibility to …</a:t>
            </a:r>
            <a:endParaRPr lang="en-ZA" sz="3000" dirty="0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772F55B-CD0C-EE7D-C73A-6CDEEC7BC13D}"/>
              </a:ext>
            </a:extLst>
          </p:cNvPr>
          <p:cNvSpPr/>
          <p:nvPr/>
        </p:nvSpPr>
        <p:spPr>
          <a:xfrm>
            <a:off x="990626" y="1326951"/>
            <a:ext cx="3007338" cy="2690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279CEF-19AD-BBE4-6214-BE1D4F56FB8B}"/>
              </a:ext>
            </a:extLst>
          </p:cNvPr>
          <p:cNvSpPr txBox="1"/>
          <p:nvPr/>
        </p:nvSpPr>
        <p:spPr>
          <a:xfrm>
            <a:off x="3130962" y="3260274"/>
            <a:ext cx="359195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maintain </a:t>
            </a:r>
            <a:r>
              <a:rPr lang="en-ZA" spc="30" dirty="0">
                <a:solidFill>
                  <a:schemeClr val="tx1"/>
                </a:solidFill>
                <a:latin typeface="Cambria"/>
                <a:cs typeface="Cambria"/>
              </a:rPr>
              <a:t>good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health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help others have  </a:t>
            </a:r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access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to </a:t>
            </a:r>
            <a:r>
              <a:rPr lang="en-ZA" spc="30" dirty="0">
                <a:solidFill>
                  <a:schemeClr val="tx1"/>
                </a:solidFill>
                <a:latin typeface="Cambria"/>
                <a:cs typeface="Cambria"/>
              </a:rPr>
              <a:t>good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health</a:t>
            </a:r>
            <a:r>
              <a:rPr lang="en-ZA" spc="-65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care.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DD7AB0-2001-84FC-DBBE-D5EF4D96C577}"/>
              </a:ext>
            </a:extLst>
          </p:cNvPr>
          <p:cNvSpPr txBox="1"/>
          <p:nvPr/>
        </p:nvSpPr>
        <p:spPr>
          <a:xfrm>
            <a:off x="2528284" y="1699428"/>
            <a:ext cx="5168839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pc="-5" dirty="0">
                <a:solidFill>
                  <a:schemeClr val="tx1"/>
                </a:solidFill>
                <a:latin typeface="Cambria"/>
                <a:cs typeface="Cambria"/>
              </a:rPr>
              <a:t>the </a:t>
            </a:r>
            <a:r>
              <a:rPr lang="en-ZA" spc="-10" dirty="0">
                <a:solidFill>
                  <a:schemeClr val="tx1"/>
                </a:solidFill>
                <a:latin typeface="Cambria"/>
                <a:cs typeface="Cambria"/>
              </a:rPr>
              <a:t>best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health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care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10" dirty="0">
                <a:solidFill>
                  <a:schemeClr val="tx1"/>
                </a:solidFill>
                <a:latin typeface="Cambria"/>
                <a:cs typeface="Cambria"/>
              </a:rPr>
              <a:t>medical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care possible </a:t>
            </a:r>
            <a:r>
              <a:rPr lang="en-ZA" spc="15" dirty="0">
                <a:solidFill>
                  <a:schemeClr val="tx1"/>
                </a:solidFill>
                <a:latin typeface="Cambria"/>
                <a:cs typeface="Cambria"/>
              </a:rPr>
              <a:t>and </a:t>
            </a:r>
            <a:r>
              <a:rPr lang="en-ZA" spc="25" dirty="0">
                <a:solidFill>
                  <a:schemeClr val="tx1"/>
                </a:solidFill>
                <a:latin typeface="Cambria"/>
                <a:cs typeface="Cambria"/>
              </a:rPr>
              <a:t>information to </a:t>
            </a:r>
            <a:r>
              <a:rPr lang="en-ZA" dirty="0">
                <a:solidFill>
                  <a:schemeClr val="tx1"/>
                </a:solidFill>
                <a:latin typeface="Cambria"/>
                <a:cs typeface="Cambria"/>
              </a:rPr>
              <a:t>help them stay</a:t>
            </a:r>
            <a:r>
              <a:rPr lang="en-ZA" spc="60" dirty="0">
                <a:solidFill>
                  <a:schemeClr val="tx1"/>
                </a:solidFill>
                <a:latin typeface="Cambria"/>
                <a:cs typeface="Cambria"/>
              </a:rPr>
              <a:t> </a:t>
            </a:r>
            <a:r>
              <a:rPr lang="en-ZA" spc="5" dirty="0">
                <a:solidFill>
                  <a:schemeClr val="tx1"/>
                </a:solidFill>
                <a:latin typeface="Cambria"/>
                <a:cs typeface="Cambria"/>
              </a:rPr>
              <a:t>healthy,</a:t>
            </a:r>
            <a:endParaRPr lang="en-ZA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757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1058</Words>
  <Application>Microsoft Office PowerPoint</Application>
  <PresentationFormat>On-screen Show (16:9)</PresentationFormat>
  <Paragraphs>107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Book Antiqua</vt:lpstr>
      <vt:lpstr>Calibri</vt:lpstr>
      <vt:lpstr>Gabriola</vt:lpstr>
      <vt:lpstr>Times New Roman</vt:lpstr>
      <vt:lpstr>Corbel</vt:lpstr>
      <vt:lpstr>Arial</vt:lpstr>
      <vt:lpstr>Cambria</vt:lpstr>
      <vt:lpstr>Simple Light</vt:lpstr>
      <vt:lpstr>Ecology 16x9</vt:lpstr>
      <vt:lpstr>  Rights &amp; Responsibilities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History  of  Save    the Children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Rights &amp; Responsibilities </dc:title>
  <cp:lastModifiedBy>FM</cp:lastModifiedBy>
  <cp:revision>30</cp:revision>
  <dcterms:modified xsi:type="dcterms:W3CDTF">2022-05-20T07:53:00Z</dcterms:modified>
</cp:coreProperties>
</file>