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22f6fd8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e22f6fd8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e22f6fd8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e22f6fd8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22f6fd8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e22f6fd8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22f6fd8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22f6fd8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22f6fd8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e22f6fd8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22f6fd8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e22f6fd8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houghtco.com/heroic-couplet-definition-41401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oetryfoundation.org/poems/56374/the-man-of-double-deed" TargetMode="External"/><Relationship Id="rId4" Type="http://schemas.openxmlformats.org/officeDocument/2006/relationships/hyperlink" Target="https://www.google.com/search?q=modern+iambic+pentame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oets.org/poem/let-me-not-marriage-true-minds-sonnet-1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odern+iambic+pentame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Syllables and Couplets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Gr 11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616275" y="642348"/>
            <a:ext cx="7916700" cy="38481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1075800" y="1357925"/>
            <a:ext cx="7125300" cy="240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Write a poem of not less than 12 lines, using the heroic couplet format. </a:t>
            </a:r>
            <a:endParaRPr sz="48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1677975" y="3476225"/>
            <a:ext cx="5077200" cy="8313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Notes adapted from: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https://www.thoughtco.com/heroic-couplet-definition-4140168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13063" y="537941"/>
            <a:ext cx="7932009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CC99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25401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512205" y="1104378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46543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couplet: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999" y="2120781"/>
            <a:ext cx="1284326" cy="1496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11250" y="3709297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696191" y="613063"/>
            <a:ext cx="7780143" cy="392584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D966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597750" y="486550"/>
            <a:ext cx="3984900" cy="41952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 Man of Double Deed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rgbClr val="494949"/>
                </a:solidFill>
                <a:highlight>
                  <a:srgbClr val="FFD966"/>
                </a:highlight>
              </a:rPr>
              <a:t>by Anonymous</a:t>
            </a:r>
            <a:endParaRPr sz="1100" i="1">
              <a:solidFill>
                <a:srgbClr val="494949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D966"/>
                </a:highlight>
              </a:rPr>
              <a:t> </a:t>
            </a:r>
            <a:endParaRPr sz="8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There was a man of double deed,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Who sowed his garden full of seed;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seed began to grow,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garden full of snow;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snow began to melt,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ship without a belt;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ship began to sail,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bird without a tail;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bird began to fly,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an eagle in the sky;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sky began to roar,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lion at my door;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door began to crack,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stick across my back;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back began to smart,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penknife in my heart;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And when my heart began to bleed,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death, and death, and death indeed.</a:t>
            </a:r>
            <a:endParaRPr>
              <a:highlight>
                <a:srgbClr val="FFD966"/>
              </a:highlight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882775" y="4687000"/>
            <a:ext cx="366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00FF"/>
                </a:solidFill>
                <a:highlight>
                  <a:srgbClr val="F6B26B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ttps://www.poetryfoundation.org/poems/56374/the-man-of-double</a:t>
            </a:r>
            <a:r>
              <a:rPr lang="en" sz="900" u="sng">
                <a:solidFill>
                  <a:schemeClr val="accent5"/>
                </a:solidFill>
                <a:highlight>
                  <a:srgbClr val="F6B26B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564201" y="553292"/>
            <a:ext cx="7991838" cy="4028060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20975" y="787225"/>
            <a:ext cx="5933213" cy="843277"/>
          </a:xfrm>
          <a:prstGeom prst="rect">
            <a:avLst/>
          </a:prstGeom>
          <a:solidFill>
            <a:srgbClr val="F9CB9C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" sz="2000" dirty="0">
                <a:solidFill>
                  <a:schemeClr val="dk1"/>
                </a:solidFill>
              </a:rPr>
              <a:t>RHYMING COUPLETS AND HEROIC COUPLETS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WHAT IS THE DIFFERENCE?</a:t>
            </a:r>
            <a:endParaRPr sz="2000" dirty="0"/>
          </a:p>
        </p:txBody>
      </p:sp>
      <p:sp>
        <p:nvSpPr>
          <p:cNvPr id="142" name="Google Shape;142;p28"/>
          <p:cNvSpPr txBox="1"/>
          <p:nvPr/>
        </p:nvSpPr>
        <p:spPr>
          <a:xfrm>
            <a:off x="971775" y="1924513"/>
            <a:ext cx="7276800" cy="978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RHYMING COUPLET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: two successive lines of rhyming poetry, with the same meter.</a:t>
            </a:r>
            <a:endParaRPr sz="2400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  <p:sp>
        <p:nvSpPr>
          <p:cNvPr id="7" name="Google Shape;139;p28">
            <a:extLst>
              <a:ext uri="{FF2B5EF4-FFF2-40B4-BE49-F238E27FC236}">
                <a16:creationId xmlns:a16="http://schemas.microsoft.com/office/drawing/2014/main" id="{5151AE1E-BC6E-CE92-BD17-F5CA0897ECD2}"/>
              </a:ext>
            </a:extLst>
          </p:cNvPr>
          <p:cNvSpPr txBox="1"/>
          <p:nvPr/>
        </p:nvSpPr>
        <p:spPr>
          <a:xfrm>
            <a:off x="971775" y="3299578"/>
            <a:ext cx="7276800" cy="978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HEROIC COUPLET: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 is a rhyming couplet that uses a meter called </a:t>
            </a: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iambic pentameter. </a:t>
            </a:r>
            <a:endParaRPr sz="2400" b="1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93160" y="558446"/>
            <a:ext cx="7955911" cy="4073975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693186" y="1532400"/>
            <a:ext cx="7774500" cy="780300"/>
          </a:xfrm>
          <a:prstGeom prst="rect">
            <a:avLst/>
          </a:prstGeom>
          <a:solidFill>
            <a:srgbClr val="B4A7D6"/>
          </a:solidFill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When a </a:t>
            </a:r>
            <a:r>
              <a:rPr lang="en" sz="1800" b="1" dirty="0">
                <a:solidFill>
                  <a:schemeClr val="dk1"/>
                </a:solidFill>
              </a:rPr>
              <a:t>stressed syllable is followed by an unstressed syllable,</a:t>
            </a:r>
            <a:r>
              <a:rPr lang="en" sz="1800" dirty="0">
                <a:solidFill>
                  <a:schemeClr val="dk1"/>
                </a:solidFill>
              </a:rPr>
              <a:t> then the meter (poetic foot) is </a:t>
            </a:r>
            <a:r>
              <a:rPr lang="en" sz="1800" b="1" dirty="0">
                <a:solidFill>
                  <a:schemeClr val="dk1"/>
                </a:solidFill>
              </a:rPr>
              <a:t>IAMBIC.</a:t>
            </a:r>
            <a:endParaRPr sz="1800" b="1"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693211" y="2656475"/>
            <a:ext cx="7774500" cy="4617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</a:rPr>
              <a:t>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iambs</a:t>
            </a:r>
            <a:r>
              <a:rPr lang="en" sz="1800" dirty="0">
                <a:solidFill>
                  <a:schemeClr val="dk1"/>
                </a:solidFill>
              </a:rPr>
              <a:t> (poetic feet) in each line.</a:t>
            </a:r>
            <a:endParaRPr sz="1800" dirty="0"/>
          </a:p>
        </p:txBody>
      </p:sp>
      <p:sp>
        <p:nvSpPr>
          <p:cNvPr id="152" name="Google Shape;152;p29"/>
          <p:cNvSpPr txBox="1"/>
          <p:nvPr/>
        </p:nvSpPr>
        <p:spPr>
          <a:xfrm>
            <a:off x="1865763" y="670350"/>
            <a:ext cx="5411100" cy="579808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WHAT IS IAMBIC PENTAMETER ?</a:t>
            </a:r>
            <a:endParaRPr sz="2400" dirty="0"/>
          </a:p>
        </p:txBody>
      </p:sp>
      <p:sp>
        <p:nvSpPr>
          <p:cNvPr id="153" name="Google Shape;153;p29"/>
          <p:cNvSpPr txBox="1"/>
          <p:nvPr/>
        </p:nvSpPr>
        <p:spPr>
          <a:xfrm>
            <a:off x="693111" y="3376720"/>
            <a:ext cx="7774500" cy="1098900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</a:t>
            </a:r>
            <a:r>
              <a:rPr lang="en" sz="1800" b="1" dirty="0">
                <a:solidFill>
                  <a:schemeClr val="dk1"/>
                </a:solidFill>
              </a:rPr>
              <a:t>AMBIC 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feet</a:t>
            </a:r>
            <a:r>
              <a:rPr lang="en" sz="1800" dirty="0">
                <a:solidFill>
                  <a:schemeClr val="dk1"/>
                </a:solidFill>
              </a:rPr>
              <a:t>, each two syllables long (</a:t>
            </a:r>
            <a:r>
              <a:rPr lang="en" sz="1800" b="1" dirty="0">
                <a:solidFill>
                  <a:schemeClr val="dk1"/>
                </a:solidFill>
              </a:rPr>
              <a:t>stressed followed by unstressed</a:t>
            </a:r>
            <a:r>
              <a:rPr lang="en" sz="1800" dirty="0">
                <a:solidFill>
                  <a:schemeClr val="dk1"/>
                </a:solidFill>
              </a:rPr>
              <a:t>), making a total of ten syllables in each line.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1677975" y="674140"/>
            <a:ext cx="5759700" cy="129263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SCAN THE LINES IN THE </a:t>
            </a:r>
            <a:endParaRPr sz="2400" dirty="0"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FOLLOWING POEMS</a:t>
            </a:r>
          </a:p>
        </p:txBody>
      </p:sp>
      <p:sp>
        <p:nvSpPr>
          <p:cNvPr id="160" name="Google Shape;160;p30"/>
          <p:cNvSpPr txBox="1"/>
          <p:nvPr/>
        </p:nvSpPr>
        <p:spPr>
          <a:xfrm>
            <a:off x="824500" y="2308976"/>
            <a:ext cx="7466400" cy="203129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SCAN refers to the number of: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*POETIC FEET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*SYLLABLES  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per line.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899013" y="541800"/>
            <a:ext cx="7350900" cy="4083000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Let me not to the marriage of true minds (Sonnet 116)</a:t>
            </a:r>
            <a:endParaRPr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William Shakespeare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Let me not to the marriage of true minds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Admit impediments. Love is not love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Which alters when it alteration finds,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Or bends with the remover to remove: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O, no! it is an ever-fixed mark,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That looks on tempests and is never shaken;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It is the star to every wandering bark,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Whose worth’s unknown, although his height be taken.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Love’s not Time’s fool, though rosy lips and cheeks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Within his bending sickle’s compass come;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Love alters not with his brief hours and weeks,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But bears it out even to the edge of doom.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	If this be error, and upon me prov’d,</a:t>
            </a:r>
            <a:endParaRPr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	I never writ, nor no man ever lov’d.</a:t>
            </a:r>
            <a:endParaRPr sz="1100" i="1">
              <a:solidFill>
                <a:srgbClr val="111111"/>
              </a:solidFill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4615550" y="4672775"/>
            <a:ext cx="396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https://poets.org/poem/let-me-not-marriage-true-minds-sonnet-116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5263800" y="4687000"/>
            <a:ext cx="328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https://www.google.com/search?q=modern+iambic+pentameter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793327" y="933915"/>
            <a:ext cx="7560964" cy="3287023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Amoretti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by Edmund Spenser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 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One day I wrote her name upon the strand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waves and washed it a way: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Again, I wrote it with a second hand,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tide, and made my pains his prey.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706</Words>
  <Application>Microsoft Office PowerPoint</Application>
  <PresentationFormat>On-screen Show (16:9)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Simple Light</vt:lpstr>
      <vt:lpstr>Ecology 16x9</vt:lpstr>
      <vt:lpstr>  Syllables and Couplets Gr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Syllables and Couplets Grade 11 </dc:title>
  <cp:lastModifiedBy>FM</cp:lastModifiedBy>
  <cp:revision>9</cp:revision>
  <dcterms:modified xsi:type="dcterms:W3CDTF">2022-07-25T09:14:21Z</dcterms:modified>
</cp:coreProperties>
</file>