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65" r:id="rId6"/>
    <p:sldId id="267" r:id="rId7"/>
    <p:sldId id="266" r:id="rId8"/>
    <p:sldId id="259" r:id="rId9"/>
    <p:sldId id="261" r:id="rId10"/>
    <p:sldId id="262" r:id="rId11"/>
    <p:sldId id="263" r:id="rId12"/>
    <p:sldId id="274" r:id="rId13"/>
    <p:sldId id="270" r:id="rId14"/>
    <p:sldId id="269" r:id="rId15"/>
    <p:sldId id="268" r:id="rId16"/>
    <p:sldId id="272" r:id="rId17"/>
    <p:sldId id="276" r:id="rId18"/>
    <p:sldId id="273" r:id="rId19"/>
    <p:sldId id="271" r:id="rId20"/>
    <p:sldId id="275" r:id="rId21"/>
    <p:sldId id="277" r:id="rId22"/>
    <p:sldId id="278" r:id="rId23"/>
    <p:sldId id="281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99FF"/>
    <a:srgbClr val="99CC00"/>
    <a:srgbClr val="009999"/>
    <a:srgbClr val="CC9900"/>
    <a:srgbClr val="808000"/>
    <a:srgbClr val="666699"/>
    <a:srgbClr val="993366"/>
    <a:srgbClr val="FF505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26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4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23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894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27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929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704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44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2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79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50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228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245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1d42443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1d42443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57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bd585f4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bd585f4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bd585f4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bd585f4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4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bd585f4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bd585f4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1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bd585f4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bd585f4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6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1d42443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61d42443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ad4ca7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fad4ca7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thoughtco.com/rhetorical-devices-4169905" TargetMode="External"/><Relationship Id="rId4" Type="http://schemas.openxmlformats.org/officeDocument/2006/relationships/hyperlink" Target="https://blog.reedsy.com/rhetorical-devic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5B523-78DE-D567-8EAE-D8C5B8FC4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Rhetorical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719775" y="573898"/>
            <a:ext cx="7756800" cy="4026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1841593" y="864484"/>
            <a:ext cx="5463776" cy="584735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RHETORICAL QUESTIONS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0;p32">
            <a:extLst>
              <a:ext uri="{FF2B5EF4-FFF2-40B4-BE49-F238E27FC236}">
                <a16:creationId xmlns:a16="http://schemas.microsoft.com/office/drawing/2014/main" id="{840D6E04-A83B-45F5-45AA-E79121FDC8DC}"/>
              </a:ext>
            </a:extLst>
          </p:cNvPr>
          <p:cNvSpPr txBox="1"/>
          <p:nvPr/>
        </p:nvSpPr>
        <p:spPr>
          <a:xfrm>
            <a:off x="1654887" y="1734416"/>
            <a:ext cx="5817300" cy="630902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 question asked to make a point rather than to be answered.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90;p32">
            <a:extLst>
              <a:ext uri="{FF2B5EF4-FFF2-40B4-BE49-F238E27FC236}">
                <a16:creationId xmlns:a16="http://schemas.microsoft.com/office/drawing/2014/main" id="{3E3B11A6-84DE-EFD4-5D51-992545B6A1D2}"/>
              </a:ext>
            </a:extLst>
          </p:cNvPr>
          <p:cNvSpPr txBox="1"/>
          <p:nvPr/>
        </p:nvSpPr>
        <p:spPr>
          <a:xfrm>
            <a:off x="1672204" y="2630490"/>
            <a:ext cx="5799983" cy="584735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</a:pPr>
            <a:r>
              <a:rPr lang="en-Z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“Did this in Caesar seem ambitious?” </a:t>
            </a:r>
          </a:p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 Antony’s speech in Shakespeare’s </a:t>
            </a:r>
            <a:r>
              <a:rPr lang="en-ZA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Julius Caesar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Google Shape;190;p32">
            <a:extLst>
              <a:ext uri="{FF2B5EF4-FFF2-40B4-BE49-F238E27FC236}">
                <a16:creationId xmlns:a16="http://schemas.microsoft.com/office/drawing/2014/main" id="{0D9D873F-79BD-7E56-0AD5-289514D81758}"/>
              </a:ext>
            </a:extLst>
          </p:cNvPr>
          <p:cNvSpPr txBox="1"/>
          <p:nvPr/>
        </p:nvSpPr>
        <p:spPr>
          <a:xfrm>
            <a:off x="1647623" y="3412156"/>
            <a:ext cx="5799983" cy="923289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fontAlgn="base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ith sarcasm, Mark Antony gets the plebeians to notice the wrongdoings of the conspirators and </a:t>
            </a: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cite them to revolt.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93600" y="526396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111253" y="727269"/>
            <a:ext cx="2884298" cy="619232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HYPOPHORA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241B6F18-E459-055B-4364-0C8CEF45ABCF}"/>
              </a:ext>
            </a:extLst>
          </p:cNvPr>
          <p:cNvSpPr txBox="1"/>
          <p:nvPr/>
        </p:nvSpPr>
        <p:spPr>
          <a:xfrm>
            <a:off x="1776402" y="1583010"/>
            <a:ext cx="5592095" cy="388656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question is asked and then immediately answered.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240D0B0F-F6EA-C4FE-AD08-F1860362C35C}"/>
              </a:ext>
            </a:extLst>
          </p:cNvPr>
          <p:cNvSpPr txBox="1"/>
          <p:nvPr/>
        </p:nvSpPr>
        <p:spPr>
          <a:xfrm>
            <a:off x="824535" y="2751473"/>
            <a:ext cx="7543050" cy="388656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stimulates listener interest and creates a transition point in the speech.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C0F786E0-6D86-882D-3ABA-64EEB9290732}"/>
              </a:ext>
            </a:extLst>
          </p:cNvPr>
          <p:cNvSpPr txBox="1"/>
          <p:nvPr/>
        </p:nvSpPr>
        <p:spPr>
          <a:xfrm>
            <a:off x="2316296" y="2151040"/>
            <a:ext cx="4526061" cy="388656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you know why hypophora is useful?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98;p33">
            <a:extLst>
              <a:ext uri="{FF2B5EF4-FFF2-40B4-BE49-F238E27FC236}">
                <a16:creationId xmlns:a16="http://schemas.microsoft.com/office/drawing/2014/main" id="{042D8783-50E4-8DAA-BE41-8DB3A75B57C1}"/>
              </a:ext>
            </a:extLst>
          </p:cNvPr>
          <p:cNvSpPr txBox="1"/>
          <p:nvPr/>
        </p:nvSpPr>
        <p:spPr>
          <a:xfrm>
            <a:off x="814705" y="3315600"/>
            <a:ext cx="7543050" cy="861734"/>
          </a:xfrm>
          <a:prstGeom prst="rect">
            <a:avLst/>
          </a:prstGeom>
          <a:gradFill flip="none" rotWithShape="1">
            <a:gsLst>
              <a:gs pos="0">
                <a:srgbClr val="993366">
                  <a:tint val="66000"/>
                  <a:satMod val="160000"/>
                </a:srgbClr>
              </a:gs>
              <a:gs pos="50000">
                <a:srgbClr val="993366">
                  <a:tint val="44500"/>
                  <a:satMod val="160000"/>
                </a:srgbClr>
              </a:gs>
              <a:gs pos="100000">
                <a:srgbClr val="9933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 “When will you be satisfied?” We can never be satisfied as long as the Negro is the victim of the unspeakable horrors of police brutality.’</a:t>
            </a:r>
            <a:endParaRPr lang="en-ZA" sz="1800" i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Have a Dream </a:t>
            </a:r>
            <a:r>
              <a:rPr lang="en-Z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Martin Luther King Jr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0">
                <a:srgbClr val="FFFF99">
                  <a:shade val="67500"/>
                  <a:satMod val="115000"/>
                </a:srgbClr>
              </a:gs>
              <a:gs pos="91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213328" y="724018"/>
            <a:ext cx="2699099" cy="584735"/>
          </a:xfrm>
          <a:prstGeom prst="rect">
            <a:avLst/>
          </a:prstGeom>
          <a:gradFill flip="none" rotWithShape="1">
            <a:gsLst>
              <a:gs pos="6000">
                <a:srgbClr val="CCFFCC">
                  <a:shade val="30000"/>
                  <a:satMod val="115000"/>
                </a:srgbClr>
              </a:gs>
              <a:gs pos="54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ANAPHORA</a:t>
            </a: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51573C21-D217-B385-C0FA-E796C6F2B786}"/>
              </a:ext>
            </a:extLst>
          </p:cNvPr>
          <p:cNvSpPr txBox="1"/>
          <p:nvPr/>
        </p:nvSpPr>
        <p:spPr>
          <a:xfrm>
            <a:off x="952503" y="2705217"/>
            <a:ext cx="7239928" cy="915531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ZA" sz="1800" i="1" spc="15" dirty="0">
                <a:solidFill>
                  <a:srgbClr val="3033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shall fight in France; we shall fight on the seas and oceans; we shall fight with growing confidence and growing strength in the air…" </a:t>
            </a:r>
            <a:r>
              <a:rPr lang="en-ZA" spc="15" dirty="0">
                <a:solidFill>
                  <a:srgbClr val="3033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Winston Churchill to the House of Commons on June 4th, 1940.</a:t>
            </a:r>
            <a:endParaRPr lang="en-Z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74B26D14-D9B6-DE52-EB7F-1492DD455AB6}"/>
              </a:ext>
            </a:extLst>
          </p:cNvPr>
          <p:cNvSpPr txBox="1"/>
          <p:nvPr/>
        </p:nvSpPr>
        <p:spPr>
          <a:xfrm>
            <a:off x="1624192" y="3772022"/>
            <a:ext cx="6020726" cy="707846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400"/>
              </a:lnSpc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gives a sense of rhythm that emphasises the message and suggests the actions of the collective.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98;p33">
            <a:extLst>
              <a:ext uri="{FF2B5EF4-FFF2-40B4-BE49-F238E27FC236}">
                <a16:creationId xmlns:a16="http://schemas.microsoft.com/office/drawing/2014/main" id="{A9A838E1-E143-9F3D-074A-7D15A577241F}"/>
              </a:ext>
            </a:extLst>
          </p:cNvPr>
          <p:cNvSpPr txBox="1"/>
          <p:nvPr/>
        </p:nvSpPr>
        <p:spPr>
          <a:xfrm>
            <a:off x="994067" y="1479088"/>
            <a:ext cx="7162799" cy="400069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400"/>
              </a:lnSpc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 repetition of words or phrases at the beginning of sentences.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8;p33">
            <a:extLst>
              <a:ext uri="{FF2B5EF4-FFF2-40B4-BE49-F238E27FC236}">
                <a16:creationId xmlns:a16="http://schemas.microsoft.com/office/drawing/2014/main" id="{700B0D28-E456-C303-470B-1EABC676490C}"/>
              </a:ext>
            </a:extLst>
          </p:cNvPr>
          <p:cNvSpPr txBox="1"/>
          <p:nvPr/>
        </p:nvSpPr>
        <p:spPr>
          <a:xfrm>
            <a:off x="2530997" y="2057517"/>
            <a:ext cx="4067237" cy="400069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400"/>
              </a:lnSpc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increases the power of a sentiment.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solidFill>
            <a:srgbClr val="FFCCFF">
              <a:alpha val="560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fontAlgn="base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</a:tabLst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100861" y="931837"/>
            <a:ext cx="2946643" cy="584735"/>
          </a:xfrm>
          <a:prstGeom prst="rect">
            <a:avLst/>
          </a:prstGeom>
          <a:solidFill>
            <a:srgbClr val="FFCCFF">
              <a:alpha val="50000"/>
            </a:srgbClr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EPISTROPHE</a:t>
            </a: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755E7890-F0BA-DF61-0736-285C12A92AF2}"/>
              </a:ext>
            </a:extLst>
          </p:cNvPr>
          <p:cNvSpPr txBox="1"/>
          <p:nvPr/>
        </p:nvSpPr>
        <p:spPr>
          <a:xfrm>
            <a:off x="1732183" y="2050721"/>
            <a:ext cx="5693308" cy="361597"/>
          </a:xfrm>
          <a:prstGeom prst="rect">
            <a:avLst/>
          </a:prstGeom>
          <a:solidFill>
            <a:srgbClr val="FFCCFF">
              <a:alpha val="50000"/>
            </a:srgbClr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repetition of words at the end of sentences.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98;p33">
            <a:extLst>
              <a:ext uri="{FF2B5EF4-FFF2-40B4-BE49-F238E27FC236}">
                <a16:creationId xmlns:a16="http://schemas.microsoft.com/office/drawing/2014/main" id="{31DB54D6-2402-89FA-9377-EE634296D0B1}"/>
              </a:ext>
            </a:extLst>
          </p:cNvPr>
          <p:cNvSpPr txBox="1"/>
          <p:nvPr/>
        </p:nvSpPr>
        <p:spPr>
          <a:xfrm>
            <a:off x="1751973" y="3096574"/>
            <a:ext cx="5693308" cy="861734"/>
          </a:xfrm>
          <a:prstGeom prst="rect">
            <a:avLst/>
          </a:prstGeom>
          <a:solidFill>
            <a:srgbClr val="FFCCFF">
              <a:alpha val="50000"/>
            </a:srgbClr>
          </a:soli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i="1" spc="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"…and that government of the people, by the people, for the people, shall not perish from the earth.“</a:t>
            </a:r>
          </a:p>
          <a:p>
            <a:pPr fontAlgn="base">
              <a:tabLst>
                <a:tab pos="742950" algn="l"/>
              </a:tabLst>
            </a:pPr>
            <a:r>
              <a:rPr lang="en-ZA" spc="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Abraham Lincoln’s </a:t>
            </a:r>
            <a:r>
              <a:rPr lang="en-ZA" i="1" u="sng" spc="1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Gettysburg Address</a:t>
            </a:r>
            <a:endParaRPr lang="en-ZA" u="sng" spc="15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593151" y="656312"/>
            <a:ext cx="1980289" cy="619232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MEIOSIS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98;p33">
            <a:extLst>
              <a:ext uri="{FF2B5EF4-FFF2-40B4-BE49-F238E27FC236}">
                <a16:creationId xmlns:a16="http://schemas.microsoft.com/office/drawing/2014/main" id="{18740566-6A97-EED0-91F2-A0AD36769805}"/>
              </a:ext>
            </a:extLst>
          </p:cNvPr>
          <p:cNvSpPr txBox="1"/>
          <p:nvPr/>
        </p:nvSpPr>
        <p:spPr>
          <a:xfrm>
            <a:off x="3035610" y="1418876"/>
            <a:ext cx="3099717" cy="388656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type of euphemism. </a:t>
            </a:r>
          </a:p>
        </p:txBody>
      </p:sp>
      <p:sp>
        <p:nvSpPr>
          <p:cNvPr id="10" name="Google Shape;198;p33">
            <a:extLst>
              <a:ext uri="{FF2B5EF4-FFF2-40B4-BE49-F238E27FC236}">
                <a16:creationId xmlns:a16="http://schemas.microsoft.com/office/drawing/2014/main" id="{831C0696-A09C-23D3-E423-6FBBE6A15282}"/>
              </a:ext>
            </a:extLst>
          </p:cNvPr>
          <p:cNvSpPr txBox="1"/>
          <p:nvPr/>
        </p:nvSpPr>
        <p:spPr>
          <a:xfrm>
            <a:off x="2651928" y="3048540"/>
            <a:ext cx="3941911" cy="652126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“I fear I am not in my perfect mind…”</a:t>
            </a: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600" b="0" i="1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King Lear </a:t>
            </a:r>
            <a:r>
              <a:rPr lang="en-ZA" sz="1600" b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by William Shakespeare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98;p33">
            <a:extLst>
              <a:ext uri="{FF2B5EF4-FFF2-40B4-BE49-F238E27FC236}">
                <a16:creationId xmlns:a16="http://schemas.microsoft.com/office/drawing/2014/main" id="{B29978E4-14B2-CAF4-7140-D0A5CAF328AD}"/>
              </a:ext>
            </a:extLst>
          </p:cNvPr>
          <p:cNvSpPr txBox="1"/>
          <p:nvPr/>
        </p:nvSpPr>
        <p:spPr>
          <a:xfrm>
            <a:off x="1273053" y="1966128"/>
            <a:ext cx="6602584" cy="388656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intentionally understates the size or importance of its subject.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98;p33">
            <a:extLst>
              <a:ext uri="{FF2B5EF4-FFF2-40B4-BE49-F238E27FC236}">
                <a16:creationId xmlns:a16="http://schemas.microsoft.com/office/drawing/2014/main" id="{0BA8A861-B377-0B96-608D-C37EA710B98A}"/>
              </a:ext>
            </a:extLst>
          </p:cNvPr>
          <p:cNvSpPr txBox="1"/>
          <p:nvPr/>
        </p:nvSpPr>
        <p:spPr>
          <a:xfrm>
            <a:off x="991680" y="2502989"/>
            <a:ext cx="7178923" cy="388656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can be used to dismiss or diminish a debate opponent's argument. 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98;p33">
            <a:extLst>
              <a:ext uri="{FF2B5EF4-FFF2-40B4-BE49-F238E27FC236}">
                <a16:creationId xmlns:a16="http://schemas.microsoft.com/office/drawing/2014/main" id="{379EB050-BD8F-3ECC-2464-FC8913AA2824}"/>
              </a:ext>
            </a:extLst>
          </p:cNvPr>
          <p:cNvSpPr txBox="1"/>
          <p:nvPr/>
        </p:nvSpPr>
        <p:spPr>
          <a:xfrm>
            <a:off x="968255" y="3805658"/>
            <a:ext cx="7225145" cy="685019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Shakespeare uses meiosis to create humour. The King’s </a:t>
            </a:r>
            <a:r>
              <a:rPr lang="en-ZA" sz="1800" dirty="0">
                <a:solidFill>
                  <a:srgbClr val="202124"/>
                </a:solidFill>
                <a:latin typeface="arial" panose="020B0604020202020204" pitchFamily="34" charset="0"/>
              </a:rPr>
              <a:t>declaration </a:t>
            </a:r>
            <a:r>
              <a:rPr lang="en-ZA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 an understatement as he has gone mad.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572497" y="536525"/>
            <a:ext cx="7922574" cy="4026600"/>
          </a:xfrm>
          <a:prstGeom prst="rect">
            <a:avLst/>
          </a:prstGeom>
          <a:solidFill>
            <a:srgbClr val="CCFF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210795" y="832627"/>
            <a:ext cx="2753590" cy="619232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HYPERBOLE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9B3E309B-2E08-27FE-2927-6AF6C79FBECF}"/>
              </a:ext>
            </a:extLst>
          </p:cNvPr>
          <p:cNvSpPr txBox="1"/>
          <p:nvPr/>
        </p:nvSpPr>
        <p:spPr>
          <a:xfrm>
            <a:off x="1637070" y="1666581"/>
            <a:ext cx="5915893" cy="388656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an exaggerated statement that conveys emotion.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F085A83F-19F8-937B-F9C7-D424DB37A208}"/>
              </a:ext>
            </a:extLst>
          </p:cNvPr>
          <p:cNvSpPr txBox="1"/>
          <p:nvPr/>
        </p:nvSpPr>
        <p:spPr>
          <a:xfrm>
            <a:off x="1019646" y="3143648"/>
            <a:ext cx="7073672" cy="981382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“Ladies and gentlemen, I've been to Vietnam, Iraq, and Afghanistan, and I can say without hyperbole that this is a million times worse than all of them put together.” –</a:t>
            </a:r>
            <a:r>
              <a:rPr lang="en-ZA" sz="16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Simpsons</a:t>
            </a:r>
            <a:r>
              <a:rPr lang="en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ZA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C48C084C-ADB4-BDE0-DB5E-1DA1D48F2682}"/>
              </a:ext>
            </a:extLst>
          </p:cNvPr>
          <p:cNvSpPr txBox="1"/>
          <p:nvPr/>
        </p:nvSpPr>
        <p:spPr>
          <a:xfrm>
            <a:off x="1242553" y="2256400"/>
            <a:ext cx="6660574" cy="685019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yperbole is used to humorous effect in order to undermine the superficial point of the sentence.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82146" y="528567"/>
            <a:ext cx="7796835" cy="4053824"/>
          </a:xfrm>
          <a:prstGeom prst="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052818" y="661682"/>
            <a:ext cx="3071339" cy="619232"/>
          </a:xfrm>
          <a:prstGeom prst="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ANTIPHRASIS</a:t>
            </a: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E18F6F6B-E19A-6991-A6A4-B66E20BC8413}"/>
              </a:ext>
            </a:extLst>
          </p:cNvPr>
          <p:cNvSpPr txBox="1"/>
          <p:nvPr/>
        </p:nvSpPr>
        <p:spPr>
          <a:xfrm>
            <a:off x="1814946" y="2097460"/>
            <a:ext cx="5497496" cy="685019"/>
          </a:xfrm>
          <a:prstGeom prst="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refers to a statement whose actual meaning is the opposite of the literal meaning of the words within it.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1BB61C86-ED7B-ABEC-4402-A8E7F5E8B6B7}"/>
              </a:ext>
            </a:extLst>
          </p:cNvPr>
          <p:cNvSpPr txBox="1"/>
          <p:nvPr/>
        </p:nvSpPr>
        <p:spPr>
          <a:xfrm>
            <a:off x="943900" y="3055267"/>
            <a:ext cx="7267412" cy="646290"/>
          </a:xfrm>
          <a:prstGeom prst="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 Antony repeatedly and ironically refers to Caesar’s murderers as “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honourable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men”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William Shakespeare’s </a:t>
            </a:r>
            <a:r>
              <a:rPr lang="en-US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Julius Caesar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8;p33">
            <a:extLst>
              <a:ext uri="{FF2B5EF4-FFF2-40B4-BE49-F238E27FC236}">
                <a16:creationId xmlns:a16="http://schemas.microsoft.com/office/drawing/2014/main" id="{CFE89A63-E7B5-B894-3344-0D351ED35A81}"/>
              </a:ext>
            </a:extLst>
          </p:cNvPr>
          <p:cNvSpPr txBox="1"/>
          <p:nvPr/>
        </p:nvSpPr>
        <p:spPr>
          <a:xfrm>
            <a:off x="2958188" y="1466468"/>
            <a:ext cx="3261836" cy="388656"/>
          </a:xfrm>
          <a:prstGeom prst="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another word for irony.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solidFill>
            <a:srgbClr val="66FF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0EAF52A8-0CCA-9F4B-3F18-39E7EA3AA26A}"/>
              </a:ext>
            </a:extLst>
          </p:cNvPr>
          <p:cNvSpPr txBox="1"/>
          <p:nvPr/>
        </p:nvSpPr>
        <p:spPr>
          <a:xfrm>
            <a:off x="2100703" y="2813715"/>
            <a:ext cx="4942594" cy="981382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"Ask not what your country can do for you— ask what you can do for your country.“</a:t>
            </a:r>
          </a:p>
          <a:p>
            <a:pPr fontAlgn="base">
              <a:lnSpc>
                <a:spcPct val="107000"/>
              </a:lnSpc>
              <a:tabLst>
                <a:tab pos="742950" algn="l"/>
              </a:tabLst>
            </a:pPr>
            <a:r>
              <a:rPr lang="en-ZA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President John F. Kennedy's inaugural address</a:t>
            </a:r>
            <a:r>
              <a:rPr lang="en-ZA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ZA" sz="18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EFEA798B-1BEF-7D71-6EE7-74D25CBD2176}"/>
              </a:ext>
            </a:extLst>
          </p:cNvPr>
          <p:cNvSpPr txBox="1"/>
          <p:nvPr/>
        </p:nvSpPr>
        <p:spPr>
          <a:xfrm>
            <a:off x="3322763" y="863235"/>
            <a:ext cx="2482516" cy="619232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CHIASMUS</a:t>
            </a: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98;p33">
            <a:extLst>
              <a:ext uri="{FF2B5EF4-FFF2-40B4-BE49-F238E27FC236}">
                <a16:creationId xmlns:a16="http://schemas.microsoft.com/office/drawing/2014/main" id="{3DDF0C79-83AB-D379-1941-CC3251C387E9}"/>
              </a:ext>
            </a:extLst>
          </p:cNvPr>
          <p:cNvSpPr txBox="1"/>
          <p:nvPr/>
        </p:nvSpPr>
        <p:spPr>
          <a:xfrm>
            <a:off x="1415846" y="1773615"/>
            <a:ext cx="6303852" cy="685019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 is a technique wherein the speaker inverts the order of a phrase in order to create a powerful sentence.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>
            <a:gsLst>
              <a:gs pos="0">
                <a:srgbClr val="CC99FF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529025" y="827305"/>
            <a:ext cx="2100597" cy="619232"/>
          </a:xfrm>
          <a:prstGeom prst="rect">
            <a:avLst/>
          </a:prstGeom>
          <a:gradFill>
            <a:gsLst>
              <a:gs pos="0">
                <a:srgbClr val="DFE9FB">
                  <a:alpha val="0"/>
                </a:srgbClr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HUMOUR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2770525D-4E67-1828-F03F-87F13DC2D260}"/>
              </a:ext>
            </a:extLst>
          </p:cNvPr>
          <p:cNvSpPr txBox="1"/>
          <p:nvPr/>
        </p:nvSpPr>
        <p:spPr>
          <a:xfrm>
            <a:off x="1679478" y="1626448"/>
            <a:ext cx="5805071" cy="685019"/>
          </a:xfrm>
          <a:prstGeom prst="rect">
            <a:avLst/>
          </a:prstGeom>
          <a:gradFill>
            <a:gsLst>
              <a:gs pos="0">
                <a:srgbClr val="DFE9FB">
                  <a:alpha val="0"/>
                </a:srgbClr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creates a connection with the audience, increasing the likelihood that they will agree with the speaker. 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10715438-AD26-5180-E472-4B9EECEBA97F}"/>
              </a:ext>
            </a:extLst>
          </p:cNvPr>
          <p:cNvSpPr txBox="1"/>
          <p:nvPr/>
        </p:nvSpPr>
        <p:spPr>
          <a:xfrm>
            <a:off x="1964080" y="2805671"/>
            <a:ext cx="5229931" cy="388656"/>
          </a:xfrm>
          <a:prstGeom prst="rect">
            <a:avLst/>
          </a:prstGeom>
          <a:gradFill>
            <a:gsLst>
              <a:gs pos="0">
                <a:srgbClr val="DFE9FB">
                  <a:alpha val="0"/>
                </a:srgbClr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also be used to deflate counter-arguments.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18F44BD4-BB08-2A69-CFEB-BC9DDB10A993}"/>
              </a:ext>
            </a:extLst>
          </p:cNvPr>
          <p:cNvSpPr txBox="1"/>
          <p:nvPr/>
        </p:nvSpPr>
        <p:spPr>
          <a:xfrm>
            <a:off x="1930378" y="3670668"/>
            <a:ext cx="5394655" cy="388656"/>
          </a:xfrm>
          <a:prstGeom prst="rect">
            <a:avLst/>
          </a:prstGeom>
          <a:gradFill>
            <a:gsLst>
              <a:gs pos="0">
                <a:srgbClr val="DFE9FB">
                  <a:alpha val="0"/>
                </a:srgbClr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makes opposing points of view appear ridiculous.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93600" y="52269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CC9900">
                  <a:shade val="30000"/>
                  <a:satMod val="115000"/>
                </a:srgbClr>
              </a:gs>
              <a:gs pos="50000">
                <a:srgbClr val="CC9900">
                  <a:shade val="67500"/>
                  <a:satMod val="115000"/>
                </a:srgbClr>
              </a:gs>
              <a:gs pos="100000">
                <a:srgbClr val="CC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3653261" y="796761"/>
            <a:ext cx="1842974" cy="584735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ZA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LIMAX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632D189A-5128-83FC-390D-51725BE32389}"/>
              </a:ext>
            </a:extLst>
          </p:cNvPr>
          <p:cNvSpPr txBox="1"/>
          <p:nvPr/>
        </p:nvSpPr>
        <p:spPr>
          <a:xfrm>
            <a:off x="1808261" y="1889700"/>
            <a:ext cx="5516771" cy="64629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initial words and clauses build to a peak, saving the most important point for last.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4F37BF71-65A9-72B6-E595-DAEF6A8AB3C5}"/>
              </a:ext>
            </a:extLst>
          </p:cNvPr>
          <p:cNvSpPr txBox="1"/>
          <p:nvPr/>
        </p:nvSpPr>
        <p:spPr>
          <a:xfrm>
            <a:off x="1716086" y="3055053"/>
            <a:ext cx="5707268" cy="707846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400"/>
              </a:lnSpc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“There are three things that will endure: faith, hope, and love. But the greatest of these is love.”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/>
        </p:nvSpPr>
        <p:spPr>
          <a:xfrm>
            <a:off x="1210450" y="695137"/>
            <a:ext cx="6672600" cy="3508623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Rhetorical devices 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Z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persuasive devices, are techniques used to convey a point, 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writing or in speech.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hetorical devices appeal to one’s sensibilities in four specific ways: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LOGOS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PATHOS</a:t>
            </a:r>
            <a:endParaRPr lang="en-Z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ETHOS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KAIROS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93600" y="55845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2758523" y="911064"/>
            <a:ext cx="3627600" cy="584735"/>
          </a:xfrm>
          <a:prstGeom prst="rect">
            <a:avLst/>
          </a:prstGeom>
          <a:solidFill>
            <a:srgbClr val="FF66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ONOMATOPOEIA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D3DEF103-D8EA-22B2-A179-D4942B7775D2}"/>
              </a:ext>
            </a:extLst>
          </p:cNvPr>
          <p:cNvSpPr txBox="1"/>
          <p:nvPr/>
        </p:nvSpPr>
        <p:spPr>
          <a:xfrm>
            <a:off x="2300058" y="2112940"/>
            <a:ext cx="4557942" cy="630902"/>
          </a:xfrm>
          <a:prstGeom prst="rect">
            <a:avLst/>
          </a:prstGeom>
          <a:solidFill>
            <a:srgbClr val="FF66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 word for a sound that phonetically resembles the sound itself.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995D0A6B-7BD9-D657-EB22-4A84503FA00E}"/>
              </a:ext>
            </a:extLst>
          </p:cNvPr>
          <p:cNvSpPr txBox="1"/>
          <p:nvPr/>
        </p:nvSpPr>
        <p:spPr>
          <a:xfrm>
            <a:off x="1618424" y="3081195"/>
            <a:ext cx="5925374" cy="981382"/>
          </a:xfrm>
          <a:prstGeom prst="rect">
            <a:avLst/>
          </a:prstGeom>
          <a:solidFill>
            <a:srgbClr val="FF66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Example: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word "bang" to signify an explosion.</a:t>
            </a: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The cork popped and the champagne fizzed.</a:t>
            </a:r>
          </a:p>
          <a:p>
            <a:pPr lvl="0" fontAlgn="base">
              <a:lnSpc>
                <a:spcPct val="107000"/>
              </a:lnSpc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Wham! Pow! Crunch!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543000" y="55845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2607131" y="796761"/>
            <a:ext cx="3932400" cy="584735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PERSONIFICATION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67E33D86-F01E-756E-2BE3-E52B669034B3}"/>
              </a:ext>
            </a:extLst>
          </p:cNvPr>
          <p:cNvSpPr txBox="1"/>
          <p:nvPr/>
        </p:nvSpPr>
        <p:spPr>
          <a:xfrm>
            <a:off x="2337414" y="2050593"/>
            <a:ext cx="4456678" cy="630902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 describes things and concepts using human characteristics.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A4229F89-2DE7-2169-0060-8364770D16F9}"/>
              </a:ext>
            </a:extLst>
          </p:cNvPr>
          <p:cNvSpPr txBox="1"/>
          <p:nvPr/>
        </p:nvSpPr>
        <p:spPr>
          <a:xfrm>
            <a:off x="2760311" y="3138175"/>
            <a:ext cx="3627600" cy="630902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Examples: "the alarm screamed" or "the wind howled“.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93600" y="55845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2165349" y="875976"/>
            <a:ext cx="4851575" cy="584735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ANTHROPOMORPHISM</a:t>
            </a: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B95BE0FD-6FE8-28FA-C8D7-F0AA3E2C5470}"/>
              </a:ext>
            </a:extLst>
          </p:cNvPr>
          <p:cNvSpPr txBox="1"/>
          <p:nvPr/>
        </p:nvSpPr>
        <p:spPr>
          <a:xfrm>
            <a:off x="2118980" y="1858306"/>
            <a:ext cx="4911086" cy="369291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turns non-humans into human-like forms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F5027038-512B-C825-F75E-596E3F746E09}"/>
              </a:ext>
            </a:extLst>
          </p:cNvPr>
          <p:cNvSpPr txBox="1"/>
          <p:nvPr/>
        </p:nvSpPr>
        <p:spPr>
          <a:xfrm>
            <a:off x="2119984" y="3110128"/>
            <a:ext cx="4911086" cy="369291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Examples: Peter Rabbit and Winnie-the-Pooh.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8;p33">
            <a:extLst>
              <a:ext uri="{FF2B5EF4-FFF2-40B4-BE49-F238E27FC236}">
                <a16:creationId xmlns:a16="http://schemas.microsoft.com/office/drawing/2014/main" id="{94DC8ECA-25A8-32C8-5788-6480D77B1557}"/>
              </a:ext>
            </a:extLst>
          </p:cNvPr>
          <p:cNvSpPr txBox="1"/>
          <p:nvPr/>
        </p:nvSpPr>
        <p:spPr>
          <a:xfrm>
            <a:off x="1513619" y="959550"/>
            <a:ext cx="6117828" cy="584735"/>
          </a:xfrm>
          <a:prstGeom prst="rect">
            <a:avLst/>
          </a:prstGeom>
          <a:solidFill>
            <a:srgbClr val="CC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SYNECDOCHE &amp; METONYMY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98;p33">
            <a:extLst>
              <a:ext uri="{FF2B5EF4-FFF2-40B4-BE49-F238E27FC236}">
                <a16:creationId xmlns:a16="http://schemas.microsoft.com/office/drawing/2014/main" id="{682BD8EB-E602-7B8B-1FE7-981725A3951F}"/>
              </a:ext>
            </a:extLst>
          </p:cNvPr>
          <p:cNvSpPr txBox="1"/>
          <p:nvPr/>
        </p:nvSpPr>
        <p:spPr>
          <a:xfrm>
            <a:off x="1183688" y="1974176"/>
            <a:ext cx="6767035" cy="707846"/>
          </a:xfrm>
          <a:prstGeom prst="rect">
            <a:avLst/>
          </a:prstGeom>
          <a:solidFill>
            <a:srgbClr val="CC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lnSpc>
                <a:spcPts val="2400"/>
              </a:lnSpc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Synecdoche</a:t>
            </a:r>
            <a:r>
              <a:rPr lang="en-ZA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when a </a:t>
            </a:r>
            <a:r>
              <a:rPr lang="en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of one thing represents its whole. 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etonymy, is when a single thing represents a larger institution.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98;p33">
            <a:extLst>
              <a:ext uri="{FF2B5EF4-FFF2-40B4-BE49-F238E27FC236}">
                <a16:creationId xmlns:a16="http://schemas.microsoft.com/office/drawing/2014/main" id="{A177A6C1-516E-8818-147D-E66C276E2D9C}"/>
              </a:ext>
            </a:extLst>
          </p:cNvPr>
          <p:cNvSpPr txBox="1"/>
          <p:nvPr/>
        </p:nvSpPr>
        <p:spPr>
          <a:xfrm>
            <a:off x="1558878" y="3197059"/>
            <a:ext cx="6043135" cy="646290"/>
          </a:xfrm>
          <a:prstGeom prst="rect">
            <a:avLst/>
          </a:prstGeom>
          <a:solidFill>
            <a:srgbClr val="CC99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ynecdoche: if you referred to an old king as “greybeard.” </a:t>
            </a:r>
          </a:p>
          <a:p>
            <a:pPr marR="0" lvl="0">
              <a:spcAft>
                <a:spcPts val="0"/>
              </a:spcAft>
              <a:tabLst>
                <a:tab pos="74295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etonymy: 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 you referred to an old king as “the crown.”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30450" y="558450"/>
            <a:ext cx="7756800" cy="4026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4507551" y="2701538"/>
            <a:ext cx="3627600" cy="167311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https://blog.reedsy.com/rhetorical-devices/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https://www.thoughtco.com/rhetorical-devices-4169905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3707733" y="1022000"/>
            <a:ext cx="1737105" cy="677078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LOGOS</a:t>
            </a:r>
            <a:endParaRPr lang="en-ZA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156BFC53-B32A-6D9D-4215-FCE08672FC95}"/>
              </a:ext>
            </a:extLst>
          </p:cNvPr>
          <p:cNvSpPr txBox="1"/>
          <p:nvPr/>
        </p:nvSpPr>
        <p:spPr>
          <a:xfrm>
            <a:off x="1231230" y="2057629"/>
            <a:ext cx="6672600" cy="738633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rhetorical devices are used to convince and persuade, using logic and reason. 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27;p27">
            <a:extLst>
              <a:ext uri="{FF2B5EF4-FFF2-40B4-BE49-F238E27FC236}">
                <a16:creationId xmlns:a16="http://schemas.microsoft.com/office/drawing/2014/main" id="{3E076282-D995-1A32-4E33-FC7BEE3C223B}"/>
              </a:ext>
            </a:extLst>
          </p:cNvPr>
          <p:cNvSpPr txBox="1"/>
          <p:nvPr/>
        </p:nvSpPr>
        <p:spPr>
          <a:xfrm>
            <a:off x="1227765" y="3259509"/>
            <a:ext cx="6672600" cy="738633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will usually make use of statistics, cited facts, and statements by authorities to persuade. 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3572650" y="1022000"/>
            <a:ext cx="2007268" cy="677078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PATHOS</a:t>
            </a:r>
            <a:endParaRPr lang="en-ZA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5E87F531-D2F4-7176-C167-BFE796C5F17C}"/>
              </a:ext>
            </a:extLst>
          </p:cNvPr>
          <p:cNvSpPr txBox="1"/>
          <p:nvPr/>
        </p:nvSpPr>
        <p:spPr>
          <a:xfrm>
            <a:off x="1707206" y="2213487"/>
            <a:ext cx="5735815" cy="46163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rhetorical devices base their appeal on emotion. 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27;p27">
            <a:extLst>
              <a:ext uri="{FF2B5EF4-FFF2-40B4-BE49-F238E27FC236}">
                <a16:creationId xmlns:a16="http://schemas.microsoft.com/office/drawing/2014/main" id="{F8CB7AEC-88E4-5391-9A0B-15756554AD4A}"/>
              </a:ext>
            </a:extLst>
          </p:cNvPr>
          <p:cNvSpPr txBox="1"/>
          <p:nvPr/>
        </p:nvSpPr>
        <p:spPr>
          <a:xfrm>
            <a:off x="1238156" y="3134816"/>
            <a:ext cx="6672600" cy="1015632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will invoke sympathy or pity, or make the audience angry with the intention of inspiring action or changing their minds about something.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2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85650" y="534244"/>
            <a:ext cx="7772700" cy="4086900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3770078" y="1022000"/>
            <a:ext cx="1622805" cy="677078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ctr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ETHOS</a:t>
            </a:r>
            <a:endParaRPr lang="en-ZA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B8FFEEEA-FA56-1939-1D41-A5C1B0507839}"/>
              </a:ext>
            </a:extLst>
          </p:cNvPr>
          <p:cNvSpPr txBox="1"/>
          <p:nvPr/>
        </p:nvSpPr>
        <p:spPr>
          <a:xfrm>
            <a:off x="1227765" y="2047235"/>
            <a:ext cx="6672599" cy="46163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appeal to the spirit, character or ethics of the time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27;p27">
            <a:extLst>
              <a:ext uri="{FF2B5EF4-FFF2-40B4-BE49-F238E27FC236}">
                <a16:creationId xmlns:a16="http://schemas.microsoft.com/office/drawing/2014/main" id="{C10C20B2-B668-44ED-D00D-84473E8E79EC}"/>
              </a:ext>
            </a:extLst>
          </p:cNvPr>
          <p:cNvSpPr txBox="1"/>
          <p:nvPr/>
        </p:nvSpPr>
        <p:spPr>
          <a:xfrm>
            <a:off x="1227765" y="2916614"/>
            <a:ext cx="6672600" cy="1015632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 intention is to convince the audience that the source is credible and must be taken seriously because they have the experience and judgment. </a:t>
            </a:r>
            <a:endParaRPr lang="en-Z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3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685650" y="528300"/>
            <a:ext cx="7772700" cy="4086900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3676562" y="658315"/>
            <a:ext cx="1830623" cy="71157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KAIROS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7;p27">
            <a:extLst>
              <a:ext uri="{FF2B5EF4-FFF2-40B4-BE49-F238E27FC236}">
                <a16:creationId xmlns:a16="http://schemas.microsoft.com/office/drawing/2014/main" id="{E5064EEA-A39A-A44F-0C91-A57B456A560D}"/>
              </a:ext>
            </a:extLst>
          </p:cNvPr>
          <p:cNvSpPr txBox="1"/>
          <p:nvPr/>
        </p:nvSpPr>
        <p:spPr>
          <a:xfrm>
            <a:off x="1231230" y="1558866"/>
            <a:ext cx="6672600" cy="777362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rhetorical device 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convinces of the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timeliness of the idea. The time has come for a particular idea or action.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27;p27">
            <a:extLst>
              <a:ext uri="{FF2B5EF4-FFF2-40B4-BE49-F238E27FC236}">
                <a16:creationId xmlns:a16="http://schemas.microsoft.com/office/drawing/2014/main" id="{EA249181-201C-40F3-DF09-B6BA6BEAB22F}"/>
              </a:ext>
            </a:extLst>
          </p:cNvPr>
          <p:cNvSpPr txBox="1"/>
          <p:nvPr/>
        </p:nvSpPr>
        <p:spPr>
          <a:xfrm>
            <a:off x="1227765" y="2480191"/>
            <a:ext cx="6672600" cy="107372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But in a larger sense, we cannot dedicate, we cannot consecrate, we cannot hallow this ground.” 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Abraham Lincoln, </a:t>
            </a:r>
            <a:r>
              <a:rPr lang="en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Gettysburg Address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27;p27">
            <a:extLst>
              <a:ext uri="{FF2B5EF4-FFF2-40B4-BE49-F238E27FC236}">
                <a16:creationId xmlns:a16="http://schemas.microsoft.com/office/drawing/2014/main" id="{E3D6786E-8257-B67F-85EE-CE8B4313C5FF}"/>
              </a:ext>
            </a:extLst>
          </p:cNvPr>
          <p:cNvSpPr txBox="1"/>
          <p:nvPr/>
        </p:nvSpPr>
        <p:spPr>
          <a:xfrm>
            <a:off x="1044811" y="3721684"/>
            <a:ext cx="7057560" cy="777362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public needs a justification of the slaughter of the Civil War, </a:t>
            </a:r>
            <a:r>
              <a:rPr lang="en-Z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Lincoln </a:t>
            </a: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appeals to the higher purpose of abolishing slavery. 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8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/>
        </p:nvSpPr>
        <p:spPr>
          <a:xfrm>
            <a:off x="637150" y="613975"/>
            <a:ext cx="7842600" cy="4015800"/>
          </a:xfrm>
          <a:prstGeom prst="rect">
            <a:avLst/>
          </a:prstGeom>
          <a:solidFill>
            <a:srgbClr val="CC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6" name="Google Shape;136;p28"/>
          <p:cNvSpPr txBox="1"/>
          <p:nvPr/>
        </p:nvSpPr>
        <p:spPr>
          <a:xfrm>
            <a:off x="1236514" y="938261"/>
            <a:ext cx="6689867" cy="685019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time you try to persuade, inform, or argue with someone, you are engaging in rhetoric.</a:t>
            </a:r>
            <a:endParaRPr lang="en-Z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494912" y="1908077"/>
            <a:ext cx="6179100" cy="685019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rhetorical device is a linguistic tool that, in order to evoke a particular reaction from an audience, employs: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2419711" y="2843261"/>
            <a:ext cx="4334384" cy="369291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particular type of sentence structure</a:t>
            </a:r>
            <a:endParaRPr sz="1800" dirty="0"/>
          </a:p>
        </p:txBody>
      </p:sp>
      <p:sp>
        <p:nvSpPr>
          <p:cNvPr id="140" name="Google Shape;140;p28"/>
          <p:cNvSpPr txBox="1"/>
          <p:nvPr/>
        </p:nvSpPr>
        <p:spPr>
          <a:xfrm>
            <a:off x="3368334" y="3996650"/>
            <a:ext cx="2409011" cy="388656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pattern of meaning</a:t>
            </a:r>
            <a:endParaRPr sz="1800" dirty="0"/>
          </a:p>
        </p:txBody>
      </p:sp>
      <p:sp>
        <p:nvSpPr>
          <p:cNvPr id="141" name="Google Shape;141;p28"/>
          <p:cNvSpPr txBox="1"/>
          <p:nvPr/>
        </p:nvSpPr>
        <p:spPr>
          <a:xfrm>
            <a:off x="3860171" y="3393978"/>
            <a:ext cx="1433189" cy="410841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sound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671900" y="567650"/>
            <a:ext cx="7784700" cy="39849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/>
        </p:nvSpPr>
        <p:spPr>
          <a:xfrm>
            <a:off x="1298397" y="2218350"/>
            <a:ext cx="6543745" cy="685019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there are many rhetorical devices, these are some of the commonly used ones: 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1883983" y="980124"/>
            <a:ext cx="5355714" cy="584735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 of Rhetorical Devices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696275" y="610514"/>
            <a:ext cx="7738500" cy="39618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2827375" y="892168"/>
            <a:ext cx="3521475" cy="675412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algn="ctr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ALLITERATION</a:t>
            </a:r>
            <a:r>
              <a:rPr lang="en-Z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77;p31">
            <a:extLst>
              <a:ext uri="{FF2B5EF4-FFF2-40B4-BE49-F238E27FC236}">
                <a16:creationId xmlns:a16="http://schemas.microsoft.com/office/drawing/2014/main" id="{AB893D74-7D4B-4E25-618E-8BB6D7553085}"/>
              </a:ext>
            </a:extLst>
          </p:cNvPr>
          <p:cNvSpPr txBox="1"/>
          <p:nvPr/>
        </p:nvSpPr>
        <p:spPr>
          <a:xfrm>
            <a:off x="852055" y="1853090"/>
            <a:ext cx="7455600" cy="497935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repetition of the consonant as the initial sound of each word.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77;p31">
            <a:extLst>
              <a:ext uri="{FF2B5EF4-FFF2-40B4-BE49-F238E27FC236}">
                <a16:creationId xmlns:a16="http://schemas.microsoft.com/office/drawing/2014/main" id="{56BE14A5-3094-6CB9-E0C4-ED328CB04C8B}"/>
              </a:ext>
            </a:extLst>
          </p:cNvPr>
          <p:cNvSpPr txBox="1"/>
          <p:nvPr/>
        </p:nvSpPr>
        <p:spPr>
          <a:xfrm>
            <a:off x="1698219" y="2595717"/>
            <a:ext cx="5707200" cy="1017548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fontAlgn="base">
              <a:spcBef>
                <a:spcPts val="0"/>
              </a:spcBef>
            </a:pPr>
            <a:r>
              <a:rPr lang="en-ZA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“Now is the time to rise from the dark and </a:t>
            </a:r>
          </a:p>
          <a:p>
            <a:pPr marL="0" marR="0" fontAlgn="base">
              <a:spcBef>
                <a:spcPts val="0"/>
              </a:spcBef>
            </a:pPr>
            <a:r>
              <a:rPr lang="en-ZA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desolate valley of segregation.” </a:t>
            </a:r>
          </a:p>
          <a:p>
            <a:pPr marL="0" marR="0" fontAlgn="base">
              <a:spcBef>
                <a:spcPts val="0"/>
              </a:spcBef>
            </a:pPr>
            <a:r>
              <a:rPr lang="en-ZA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Have a Dream by Martin Luther King, Jr</a:t>
            </a:r>
            <a:endParaRPr lang="en-ZA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1061</Words>
  <Application>Microsoft Office PowerPoint</Application>
  <PresentationFormat>On-screen Show (16:9)</PresentationFormat>
  <Paragraphs>104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Arial</vt:lpstr>
      <vt:lpstr>Simple Light</vt:lpstr>
      <vt:lpstr>Ecology 16x9</vt:lpstr>
      <vt:lpstr>Using Rhetorical Devices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FM</cp:lastModifiedBy>
  <cp:revision>35</cp:revision>
  <dcterms:modified xsi:type="dcterms:W3CDTF">2022-07-23T12:03:54Z</dcterms:modified>
</cp:coreProperties>
</file>