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</p:sldMasterIdLst>
  <p:notesMasterIdLst>
    <p:notesMasterId r:id="rId11"/>
  </p:notesMasterIdLst>
  <p:sldIdLst>
    <p:sldId id="256" r:id="rId3"/>
    <p:sldId id="265" r:id="rId4"/>
    <p:sldId id="257" r:id="rId5"/>
    <p:sldId id="258" r:id="rId6"/>
    <p:sldId id="259" r:id="rId7"/>
    <p:sldId id="260" r:id="rId8"/>
    <p:sldId id="263" r:id="rId9"/>
    <p:sldId id="262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rbel" panose="020B05030202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0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f10aeb2c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f10aeb2c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f10aeb2c2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f10aeb2c2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f10aeb2c2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f10aeb2c2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f10aeb2c2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f10aeb2c2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-17" y="1830916"/>
            <a:ext cx="9143495" cy="2626706"/>
            <a:chOff x="395031" y="2773017"/>
            <a:chExt cx="11661134" cy="2601987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Google Shape;13;p2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4" name="Google Shape;14;p2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1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rtl="0">
              <a:spcBef>
                <a:spcPts val="800"/>
              </a:spcBef>
              <a:spcAft>
                <a:spcPts val="0"/>
              </a:spcAft>
              <a:buSzPts val="1700"/>
              <a:buChar char="•"/>
              <a:defRPr/>
            </a:lvl1pPr>
            <a:lvl2pPr marL="914400" lvl="1" indent="-317500" rtl="0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3pPr>
            <a:lvl4pPr marL="1828800" lvl="3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4pPr>
            <a:lvl5pPr marL="2286000" lvl="4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6pPr>
            <a:lvl7pPr marL="3200400" lvl="6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7pPr>
            <a:lvl8pPr marL="3657600" lvl="7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304800" rtl="0">
              <a:spcBef>
                <a:spcPts val="300"/>
              </a:spcBef>
              <a:spcAft>
                <a:spcPts val="0"/>
              </a:spcAft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-17" y="1830915"/>
            <a:ext cx="9143495" cy="2626706"/>
            <a:chOff x="395031" y="2773017"/>
            <a:chExt cx="11661134" cy="2601987"/>
          </a:xfrm>
        </p:grpSpPr>
        <p:pic>
          <p:nvPicPr>
            <p:cNvPr id="68" name="Google Shape;68;p1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flipH="1">
              <a:off x="395031" y="2773017"/>
              <a:ext cx="11661134" cy="260198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9" name="Google Shape;69;p14"/>
            <p:cNvCxnSpPr/>
            <p:nvPr/>
          </p:nvCxnSpPr>
          <p:spPr>
            <a:xfrm>
              <a:off x="550506" y="5337104"/>
              <a:ext cx="114426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0" name="Google Shape;70;p14"/>
          <p:cNvSpPr/>
          <p:nvPr/>
        </p:nvSpPr>
        <p:spPr>
          <a:xfrm>
            <a:off x="1562681" y="0"/>
            <a:ext cx="3409500" cy="445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alibri"/>
              <a:buNone/>
              <a:defRPr sz="3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ubTitle" idx="1"/>
          </p:nvPr>
        </p:nvSpPr>
        <p:spPr>
          <a:xfrm>
            <a:off x="1562680" y="4036421"/>
            <a:ext cx="3385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lvl="2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lvl="3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lvl="4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lvl="5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lvl="6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lvl="7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lvl="8" algn="ctr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752" y="2264780"/>
            <a:ext cx="1143177" cy="168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4275" tIns="32125" rIns="64275" bIns="32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00"/>
              <a:buFont typeface="Calibri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/>
            </a:lvl9pPr>
          </a:lstStyle>
          <a:p>
            <a:endParaRPr/>
          </a:p>
        </p:txBody>
      </p:sp>
      <p:pic>
        <p:nvPicPr>
          <p:cNvPr id="85" name="Google Shape;85;p17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3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600" b="1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400" b="1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 b="1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100" b="1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75" y="417050"/>
            <a:ext cx="8217250" cy="430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600"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300"/>
            </a:lvl2pPr>
            <a:lvl3pPr marL="137160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3pPr>
            <a:lvl4pPr marL="182880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4pPr>
            <a:lvl5pPr marL="228600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5pPr>
            <a:lvl6pPr marL="274320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6pPr>
            <a:lvl7pPr marL="320040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7pPr>
            <a:lvl8pPr marL="365760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8pPr>
            <a:lvl9pPr marL="411480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1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3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890225" rIns="59350" bIns="296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300"/>
            </a:lvl1pPr>
            <a:lvl2pPr marL="914400" lvl="1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lvl="0" indent="-304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1pPr>
            <a:lvl2pPr marL="91440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2pPr>
            <a:lvl3pPr marL="137160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82880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28600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74320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320040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65760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411480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057275" y="1167211"/>
            <a:ext cx="34575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4629150" y="1167211"/>
            <a:ext cx="34572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1200149" y="1544360"/>
            <a:ext cx="5399700" cy="2914800"/>
          </a:xfrm>
          <a:prstGeom prst="rect">
            <a:avLst/>
          </a:prstGeom>
          <a:solidFill>
            <a:srgbClr val="374C8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13833" y="1697935"/>
            <a:ext cx="5212200" cy="23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13833" y="4036420"/>
            <a:ext cx="5212200" cy="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31" name="Google Shape;31;p5" descr="Closeup of green plant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544360"/>
            <a:ext cx="1117854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 descr="Wav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2217" y="1544360"/>
            <a:ext cx="2462022" cy="291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26">
          <p15:clr>
            <a:srgbClr val="FDE53C"/>
          </p15:clr>
        </p15:guide>
        <p15:guide id="2" orient="horz" pos="972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057274" y="1165860"/>
            <a:ext cx="34566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1057274" y="1825610"/>
            <a:ext cx="34566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3"/>
          </p:nvPr>
        </p:nvSpPr>
        <p:spPr>
          <a:xfrm>
            <a:off x="4629150" y="1165860"/>
            <a:ext cx="3457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4"/>
          </p:nvPr>
        </p:nvSpPr>
        <p:spPr>
          <a:xfrm>
            <a:off x="4629150" y="1825610"/>
            <a:ext cx="3457500" cy="28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pic>
        <p:nvPicPr>
          <p:cNvPr id="39" name="Google Shape;3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011826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1057274" y="686942"/>
            <a:ext cx="39129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11826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5759967" y="689712"/>
            <a:ext cx="31167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 descr="An empty placeholder to add an image. Click on the placeholder and select the image that you wish to add"/>
          <p:cNvSpPr>
            <a:spLocks noGrp="1"/>
          </p:cNvSpPr>
          <p:nvPr>
            <p:ph type="pic" idx="2"/>
          </p:nvPr>
        </p:nvSpPr>
        <p:spPr>
          <a:xfrm>
            <a:off x="748141" y="686942"/>
            <a:ext cx="4970100" cy="3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28700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759967" y="2626614"/>
            <a:ext cx="3116700" cy="18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 rot="5400000">
            <a:off x="2839331" y="-607349"/>
            <a:ext cx="3465300" cy="70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69780" y="3956060"/>
            <a:ext cx="624449" cy="9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96982" y="124691"/>
            <a:ext cx="8957100" cy="4894200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1057519" y="207065"/>
            <a:ext cx="7029000" cy="8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1057520" y="1174501"/>
            <a:ext cx="70290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350" tIns="29650" rIns="59350" bIns="29650" anchor="t" anchorCtr="0">
            <a:noAutofit/>
          </a:bodyPr>
          <a:lstStyle>
            <a:lvl1pPr marL="457200" marR="0" lvl="0" indent="-3238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21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hyperlink" Target="https://images.app.goo.gl/3XNvULPpfGQn42WX7" TargetMode="External"/><Relationship Id="rId4" Type="http://schemas.openxmlformats.org/officeDocument/2006/relationships/hyperlink" Target="https://images.app.goo.gl/aNvxQEDhXfhzGE5Z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hyperlink" Target="https://venngage.com/blog/creative-poster-idea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hyperlink" Target="https://www.canva.com/templates/EADah2lVCPY-violet-drummer-talent-show-fly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hyperlink" Target="https://www.google.com/search?q=kanala+poster&amp;sxsr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ctrTitle"/>
          </p:nvPr>
        </p:nvSpPr>
        <p:spPr>
          <a:xfrm>
            <a:off x="1562680" y="2264780"/>
            <a:ext cx="3385800" cy="1790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solidFill>
                  <a:schemeClr val="dk1"/>
                </a:solidFill>
              </a:rPr>
              <a:t>Poster Design</a:t>
            </a:r>
            <a:br>
              <a:rPr lang="en" sz="4200" b="1" dirty="0">
                <a:solidFill>
                  <a:schemeClr val="dk1"/>
                </a:solidFill>
              </a:rPr>
            </a:br>
            <a:r>
              <a:rPr lang="en" sz="4200" b="1" dirty="0">
                <a:solidFill>
                  <a:schemeClr val="dk1"/>
                </a:solidFill>
              </a:rPr>
              <a:t>Techniques </a:t>
            </a:r>
            <a:endParaRPr sz="420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B1FBAB-EA21-43BE-8457-75005B0FA190}"/>
              </a:ext>
            </a:extLst>
          </p:cNvPr>
          <p:cNvSpPr txBox="1"/>
          <p:nvPr/>
        </p:nvSpPr>
        <p:spPr>
          <a:xfrm>
            <a:off x="572834" y="527915"/>
            <a:ext cx="8000898" cy="4053915"/>
          </a:xfrm>
          <a:prstGeom prst="rect">
            <a:avLst/>
          </a:prstGeom>
          <a:solidFill>
            <a:srgbClr val="F3E071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3" name="Google Shape;118;p26">
            <a:extLst>
              <a:ext uri="{FF2B5EF4-FFF2-40B4-BE49-F238E27FC236}">
                <a16:creationId xmlns:a16="http://schemas.microsoft.com/office/drawing/2014/main" id="{A3B87525-BEC9-4E2F-8C24-2AEA4ED9D4AA}"/>
              </a:ext>
            </a:extLst>
          </p:cNvPr>
          <p:cNvSpPr txBox="1"/>
          <p:nvPr/>
        </p:nvSpPr>
        <p:spPr>
          <a:xfrm>
            <a:off x="1986117" y="591478"/>
            <a:ext cx="5181600" cy="30773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WHAT IS THE TOPIC/THEME OF THE ADVERT/POSTER?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9;p26">
            <a:extLst>
              <a:ext uri="{FF2B5EF4-FFF2-40B4-BE49-F238E27FC236}">
                <a16:creationId xmlns:a16="http://schemas.microsoft.com/office/drawing/2014/main" id="{F70D5400-E77A-446C-AF21-83CB40DE85FC}"/>
              </a:ext>
            </a:extLst>
          </p:cNvPr>
          <p:cNvSpPr txBox="1"/>
          <p:nvPr/>
        </p:nvSpPr>
        <p:spPr>
          <a:xfrm>
            <a:off x="936384" y="1628784"/>
            <a:ext cx="892404" cy="307736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VISUAL</a:t>
            </a:r>
            <a:endParaRPr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9;p26">
            <a:extLst>
              <a:ext uri="{FF2B5EF4-FFF2-40B4-BE49-F238E27FC236}">
                <a16:creationId xmlns:a16="http://schemas.microsoft.com/office/drawing/2014/main" id="{9520D4FC-CB1A-4141-B406-88FA28ED3C5A}"/>
              </a:ext>
            </a:extLst>
          </p:cNvPr>
          <p:cNvSpPr/>
          <p:nvPr/>
        </p:nvSpPr>
        <p:spPr>
          <a:xfrm>
            <a:off x="2676940" y="992408"/>
            <a:ext cx="3773017" cy="34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" sz="140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2. What is the intention of the advert/poster?</a:t>
            </a:r>
            <a:endParaRPr dirty="0">
              <a:latin typeface="+mn-lt"/>
            </a:endParaRPr>
          </a:p>
        </p:txBody>
      </p:sp>
      <p:sp>
        <p:nvSpPr>
          <p:cNvPr id="6" name="Google Shape;129;p26">
            <a:extLst>
              <a:ext uri="{FF2B5EF4-FFF2-40B4-BE49-F238E27FC236}">
                <a16:creationId xmlns:a16="http://schemas.microsoft.com/office/drawing/2014/main" id="{DACB84A9-C464-4520-9DC2-D5693656BE72}"/>
              </a:ext>
            </a:extLst>
          </p:cNvPr>
          <p:cNvSpPr txBox="1"/>
          <p:nvPr/>
        </p:nvSpPr>
        <p:spPr>
          <a:xfrm>
            <a:off x="7381446" y="1643540"/>
            <a:ext cx="961231" cy="307736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COPY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0;p26">
            <a:extLst>
              <a:ext uri="{FF2B5EF4-FFF2-40B4-BE49-F238E27FC236}">
                <a16:creationId xmlns:a16="http://schemas.microsoft.com/office/drawing/2014/main" id="{EF1B6DC9-D147-4ADD-AA44-0E2F6DDFE0AE}"/>
              </a:ext>
            </a:extLst>
          </p:cNvPr>
          <p:cNvSpPr/>
          <p:nvPr/>
        </p:nvSpPr>
        <p:spPr>
          <a:xfrm>
            <a:off x="2271255" y="1478839"/>
            <a:ext cx="4621161" cy="34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3. How is the intention achieved in the visual and copy?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8714D47-4414-4CB5-BB1D-78DFF313CFC8}"/>
              </a:ext>
            </a:extLst>
          </p:cNvPr>
          <p:cNvCxnSpPr>
            <a:cxnSpLocks/>
            <a:endCxn id="4" idx="3"/>
          </p:cNvCxnSpPr>
          <p:nvPr/>
        </p:nvCxnSpPr>
        <p:spPr>
          <a:xfrm rot="10800000" flipV="1">
            <a:off x="1828789" y="1507276"/>
            <a:ext cx="470775" cy="2753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2AF32AC-8401-4A15-AD7B-9CB70060154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931744" y="1507276"/>
            <a:ext cx="449702" cy="29013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23;p26">
            <a:extLst>
              <a:ext uri="{FF2B5EF4-FFF2-40B4-BE49-F238E27FC236}">
                <a16:creationId xmlns:a16="http://schemas.microsoft.com/office/drawing/2014/main" id="{156D2A18-60C2-444C-B619-8C890EBB073C}"/>
              </a:ext>
            </a:extLst>
          </p:cNvPr>
          <p:cNvSpPr txBox="1"/>
          <p:nvPr/>
        </p:nvSpPr>
        <p:spPr>
          <a:xfrm>
            <a:off x="656072" y="2036623"/>
            <a:ext cx="2108665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1.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List the things you see. </a:t>
            </a:r>
            <a:r>
              <a:rPr lang="en-ZA" sz="1200" dirty="0">
                <a:solidFill>
                  <a:schemeClr val="dk1"/>
                </a:solidFill>
                <a:latin typeface="+mn-lt"/>
              </a:rPr>
              <a:t>How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 do they relate to the topic/theme? </a:t>
            </a:r>
            <a:endParaRPr sz="12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1;p26">
            <a:extLst>
              <a:ext uri="{FF2B5EF4-FFF2-40B4-BE49-F238E27FC236}">
                <a16:creationId xmlns:a16="http://schemas.microsoft.com/office/drawing/2014/main" id="{FF8AFAAB-0B2C-44A5-9A4B-25E2B3992D0E}"/>
              </a:ext>
            </a:extLst>
          </p:cNvPr>
          <p:cNvSpPr txBox="1"/>
          <p:nvPr/>
        </p:nvSpPr>
        <p:spPr>
          <a:xfrm>
            <a:off x="658756" y="2793900"/>
            <a:ext cx="2096149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Calibri"/>
                <a:cs typeface="Calibri"/>
                <a:sym typeface="Calibri"/>
              </a:rPr>
              <a:t>2. What is the significance of the colours used, including the </a:t>
            </a:r>
            <a:r>
              <a:rPr lang="en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background?</a:t>
            </a:r>
            <a:endParaRPr sz="12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8;p26">
            <a:extLst>
              <a:ext uri="{FF2B5EF4-FFF2-40B4-BE49-F238E27FC236}">
                <a16:creationId xmlns:a16="http://schemas.microsoft.com/office/drawing/2014/main" id="{ECBB7D09-D2E9-482A-B2D9-A58B6AA91542}"/>
              </a:ext>
            </a:extLst>
          </p:cNvPr>
          <p:cNvSpPr txBox="1"/>
          <p:nvPr/>
        </p:nvSpPr>
        <p:spPr>
          <a:xfrm>
            <a:off x="2890685" y="1926197"/>
            <a:ext cx="338684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4. What is the </a:t>
            </a:r>
            <a:r>
              <a:rPr lang="en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historical/social context</a:t>
            </a:r>
            <a:r>
              <a:rPr lang="en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4;p26">
            <a:extLst>
              <a:ext uri="{FF2B5EF4-FFF2-40B4-BE49-F238E27FC236}">
                <a16:creationId xmlns:a16="http://schemas.microsoft.com/office/drawing/2014/main" id="{BBB4C456-EED8-4D19-8CA0-AFD170C146AE}"/>
              </a:ext>
            </a:extLst>
          </p:cNvPr>
          <p:cNvSpPr txBox="1"/>
          <p:nvPr/>
        </p:nvSpPr>
        <p:spPr>
          <a:xfrm>
            <a:off x="6398082" y="2041730"/>
            <a:ext cx="2114092" cy="646290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1. 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List key words/phrases. How do they relate to the topic/theme?</a:t>
            </a:r>
            <a:endParaRPr sz="12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1;p26">
            <a:extLst>
              <a:ext uri="{FF2B5EF4-FFF2-40B4-BE49-F238E27FC236}">
                <a16:creationId xmlns:a16="http://schemas.microsoft.com/office/drawing/2014/main" id="{E0228FA5-5F15-4BF8-98FD-7DF5F44CD846}"/>
              </a:ext>
            </a:extLst>
          </p:cNvPr>
          <p:cNvSpPr txBox="1"/>
          <p:nvPr/>
        </p:nvSpPr>
        <p:spPr>
          <a:xfrm>
            <a:off x="2922746" y="2365444"/>
            <a:ext cx="3285962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5. Is the message implied/direct? </a:t>
            </a:r>
            <a:r>
              <a:rPr lang="en" dirty="0">
                <a:latin typeface="+mn-lt"/>
                <a:ea typeface="Gill Sans"/>
                <a:cs typeface="Gill Sans"/>
                <a:sym typeface="Gill Sans"/>
              </a:rPr>
              <a:t>How?</a:t>
            </a:r>
            <a:endParaRPr dirty="0">
              <a:solidFill>
                <a:srgbClr val="C96731"/>
              </a:solidFill>
              <a:latin typeface="+mn-lt"/>
              <a:ea typeface="Gill Sans"/>
              <a:cs typeface="Gill Sans"/>
              <a:sym typeface="Gill Sans"/>
            </a:endParaRPr>
          </a:p>
        </p:txBody>
      </p:sp>
      <p:sp>
        <p:nvSpPr>
          <p:cNvPr id="23" name="Google Shape;122;p26">
            <a:extLst>
              <a:ext uri="{FF2B5EF4-FFF2-40B4-BE49-F238E27FC236}">
                <a16:creationId xmlns:a16="http://schemas.microsoft.com/office/drawing/2014/main" id="{2B54DEE9-D672-4BE2-8C55-428339D1F1D5}"/>
              </a:ext>
            </a:extLst>
          </p:cNvPr>
          <p:cNvSpPr txBox="1"/>
          <p:nvPr/>
        </p:nvSpPr>
        <p:spPr>
          <a:xfrm>
            <a:off x="6398082" y="2777813"/>
            <a:ext cx="2114092" cy="46162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2. Critically look at diction in h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eadlines/</a:t>
            </a: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c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aptions.</a:t>
            </a:r>
            <a:endParaRPr sz="1200" dirty="0">
              <a:latin typeface="+mn-lt"/>
            </a:endParaRPr>
          </a:p>
        </p:txBody>
      </p:sp>
      <p:sp>
        <p:nvSpPr>
          <p:cNvPr id="24" name="Google Shape;125;p26">
            <a:extLst>
              <a:ext uri="{FF2B5EF4-FFF2-40B4-BE49-F238E27FC236}">
                <a16:creationId xmlns:a16="http://schemas.microsoft.com/office/drawing/2014/main" id="{28ACC754-4B9F-4137-8467-61238FB7681E}"/>
              </a:ext>
            </a:extLst>
          </p:cNvPr>
          <p:cNvSpPr txBox="1"/>
          <p:nvPr/>
        </p:nvSpPr>
        <p:spPr>
          <a:xfrm>
            <a:off x="3211422" y="3778009"/>
            <a:ext cx="2751480" cy="34005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8. Who is the target audience?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7;p26">
            <a:extLst>
              <a:ext uri="{FF2B5EF4-FFF2-40B4-BE49-F238E27FC236}">
                <a16:creationId xmlns:a16="http://schemas.microsoft.com/office/drawing/2014/main" id="{270EEB8A-0F3B-4D0F-A626-F02ACCCC538E}"/>
              </a:ext>
            </a:extLst>
          </p:cNvPr>
          <p:cNvSpPr txBox="1"/>
          <p:nvPr/>
        </p:nvSpPr>
        <p:spPr>
          <a:xfrm>
            <a:off x="3278580" y="4248857"/>
            <a:ext cx="2684322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9. How has </a:t>
            </a:r>
            <a:r>
              <a:rPr lang="en" dirty="0">
                <a:solidFill>
                  <a:schemeClr val="dk1"/>
                </a:solidFill>
                <a:latin typeface="+mn-lt"/>
              </a:rPr>
              <a:t>AIDA been used?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29;p26">
            <a:extLst>
              <a:ext uri="{FF2B5EF4-FFF2-40B4-BE49-F238E27FC236}">
                <a16:creationId xmlns:a16="http://schemas.microsoft.com/office/drawing/2014/main" id="{D1311BED-69C5-44E9-B16F-8E440ED25774}"/>
              </a:ext>
            </a:extLst>
          </p:cNvPr>
          <p:cNvSpPr txBox="1"/>
          <p:nvPr/>
        </p:nvSpPr>
        <p:spPr>
          <a:xfrm>
            <a:off x="2802194" y="2872567"/>
            <a:ext cx="353432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6. How is harmony and/or contrast</a:t>
            </a: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 used</a:t>
            </a:r>
            <a:r>
              <a:rPr lang="en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26;p26">
            <a:extLst>
              <a:ext uri="{FF2B5EF4-FFF2-40B4-BE49-F238E27FC236}">
                <a16:creationId xmlns:a16="http://schemas.microsoft.com/office/drawing/2014/main" id="{D39647A1-970F-42E9-9188-E58E2AEC13A9}"/>
              </a:ext>
            </a:extLst>
          </p:cNvPr>
          <p:cNvSpPr txBox="1"/>
          <p:nvPr/>
        </p:nvSpPr>
        <p:spPr>
          <a:xfrm>
            <a:off x="2880850" y="3349432"/>
            <a:ext cx="338684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7. </a:t>
            </a:r>
            <a:r>
              <a:rPr lang="en" dirty="0">
                <a:solidFill>
                  <a:schemeClr val="dk1"/>
                </a:solidFill>
                <a:latin typeface="+mn-lt"/>
              </a:rPr>
              <a:t>What stereotype is used/challenged?</a:t>
            </a:r>
            <a:endParaRPr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8" name="Google Shape;122;p26">
            <a:extLst>
              <a:ext uri="{FF2B5EF4-FFF2-40B4-BE49-F238E27FC236}">
                <a16:creationId xmlns:a16="http://schemas.microsoft.com/office/drawing/2014/main" id="{6B36B990-7ADD-426C-AA64-4DB45B554148}"/>
              </a:ext>
            </a:extLst>
          </p:cNvPr>
          <p:cNvSpPr txBox="1"/>
          <p:nvPr/>
        </p:nvSpPr>
        <p:spPr>
          <a:xfrm>
            <a:off x="668588" y="3539805"/>
            <a:ext cx="2096149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3. Consider the use of font type</a:t>
            </a: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 and 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size.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Look at l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ayout and design.</a:t>
            </a:r>
            <a:endParaRPr sz="1200" dirty="0">
              <a:latin typeface="+mn-lt"/>
            </a:endParaRPr>
          </a:p>
        </p:txBody>
      </p:sp>
      <p:sp>
        <p:nvSpPr>
          <p:cNvPr id="29" name="Google Shape;122;p26">
            <a:extLst>
              <a:ext uri="{FF2B5EF4-FFF2-40B4-BE49-F238E27FC236}">
                <a16:creationId xmlns:a16="http://schemas.microsoft.com/office/drawing/2014/main" id="{6191D395-9CD6-4648-AAA7-30D6B33CA1B4}"/>
              </a:ext>
            </a:extLst>
          </p:cNvPr>
          <p:cNvSpPr txBox="1"/>
          <p:nvPr/>
        </p:nvSpPr>
        <p:spPr>
          <a:xfrm>
            <a:off x="6412830" y="3313668"/>
            <a:ext cx="2114092" cy="646290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3. Consider the use of language decvices and punctuation.</a:t>
            </a:r>
            <a:endParaRPr sz="1200" dirty="0">
              <a:latin typeface="+mn-lt"/>
            </a:endParaRPr>
          </a:p>
        </p:txBody>
      </p:sp>
      <p:sp>
        <p:nvSpPr>
          <p:cNvPr id="30" name="Google Shape;122;p26">
            <a:extLst>
              <a:ext uri="{FF2B5EF4-FFF2-40B4-BE49-F238E27FC236}">
                <a16:creationId xmlns:a16="http://schemas.microsoft.com/office/drawing/2014/main" id="{4CC8F955-3798-45F5-8799-F6938AC50940}"/>
              </a:ext>
            </a:extLst>
          </p:cNvPr>
          <p:cNvSpPr txBox="1"/>
          <p:nvPr/>
        </p:nvSpPr>
        <p:spPr>
          <a:xfrm>
            <a:off x="6422666" y="4041261"/>
            <a:ext cx="2114092" cy="46162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4. Look at how emotions are exploited.</a:t>
            </a:r>
            <a:endParaRPr sz="1200" dirty="0">
              <a:latin typeface="+mn-lt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8A9EBC-5582-44BF-87EC-A91307876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3" y="4670125"/>
            <a:ext cx="370832" cy="3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2875" y="482500"/>
            <a:ext cx="4038250" cy="4187624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" name="Google Shape;119;p25"/>
          <p:cNvSpPr txBox="1"/>
          <p:nvPr/>
        </p:nvSpPr>
        <p:spPr>
          <a:xfrm>
            <a:off x="5571375" y="4670125"/>
            <a:ext cx="3067800" cy="5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latin typeface="Calibri"/>
                <a:ea typeface="Calibri"/>
                <a:cs typeface="Calibri"/>
                <a:sym typeface="Calibri"/>
                <a:hlinkClick r:id="rId4"/>
              </a:rPr>
              <a:t>https://images.app.goo.gl/aNvxQEDhXfhzGE5Z9</a:t>
            </a:r>
            <a:r>
              <a:rPr lang="en" sz="900" u="sng">
                <a:latin typeface="Calibri"/>
                <a:ea typeface="Calibri"/>
                <a:cs typeface="Calibri"/>
                <a:sym typeface="Calibri"/>
                <a:hlinkClick r:id="rId5"/>
              </a:rPr>
              <a:t>https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00D94B-5D1C-4A64-8FD1-234170BA2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71" y="4597463"/>
            <a:ext cx="363681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900" y="472262"/>
            <a:ext cx="3860200" cy="4198976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5" name="Google Shape;125;p26"/>
          <p:cNvSpPr txBox="1"/>
          <p:nvPr/>
        </p:nvSpPr>
        <p:spPr>
          <a:xfrm>
            <a:off x="5999225" y="4671250"/>
            <a:ext cx="2604000" cy="3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latin typeface="Calibri"/>
                <a:ea typeface="Calibri"/>
                <a:cs typeface="Calibri"/>
                <a:sym typeface="Calibri"/>
                <a:hlinkClick r:id="rId4"/>
              </a:rPr>
              <a:t>https://venngage.com/blog/creative-poster-ideas/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638D6-9F90-4A38-A7D8-48BDE1A16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2" y="4598580"/>
            <a:ext cx="426027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4638" y="477375"/>
            <a:ext cx="4034725" cy="4188750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1" name="Google Shape;131;p27"/>
          <p:cNvSpPr txBox="1"/>
          <p:nvPr/>
        </p:nvSpPr>
        <p:spPr>
          <a:xfrm>
            <a:off x="4406125" y="4666125"/>
            <a:ext cx="4187700" cy="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latin typeface="Calibri"/>
                <a:ea typeface="Calibri"/>
                <a:cs typeface="Calibri"/>
                <a:sym typeface="Calibri"/>
                <a:hlinkClick r:id="rId4"/>
              </a:rPr>
              <a:t>https://www.canva.com/templates/EADah2lVCPY-violet-drummer-talent-show-flyer/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37A07-B820-47DE-AC4C-C66DFC7E3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5" y="4572202"/>
            <a:ext cx="405789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550" y="528000"/>
            <a:ext cx="3932051" cy="411255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7" name="Google Shape;137;p28"/>
          <p:cNvSpPr txBox="1"/>
          <p:nvPr/>
        </p:nvSpPr>
        <p:spPr>
          <a:xfrm>
            <a:off x="5352875" y="4702025"/>
            <a:ext cx="3295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latin typeface="Calibri"/>
                <a:ea typeface="Calibri"/>
                <a:cs typeface="Calibri"/>
                <a:sym typeface="Calibri"/>
                <a:hlinkClick r:id="rId4"/>
              </a:rPr>
              <a:t>https://www.google.com/search?q=kanala+poster&amp;sxsrf</a:t>
            </a:r>
            <a:endParaRPr sz="9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C20E7-D321-4F4F-B10F-90B5707F0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92" y="4596242"/>
            <a:ext cx="384464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B74211-6B1B-47A7-8399-B893418A3B8F}"/>
              </a:ext>
            </a:extLst>
          </p:cNvPr>
          <p:cNvSpPr txBox="1"/>
          <p:nvPr/>
        </p:nvSpPr>
        <p:spPr>
          <a:xfrm>
            <a:off x="2286000" y="241724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0" dirty="0">
                <a:effectLst/>
              </a:rPr>
              <a:t> </a:t>
            </a:r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DB2E4-6599-4BA0-B0F5-B6F560A40A2E}"/>
              </a:ext>
            </a:extLst>
          </p:cNvPr>
          <p:cNvSpPr txBox="1"/>
          <p:nvPr/>
        </p:nvSpPr>
        <p:spPr>
          <a:xfrm>
            <a:off x="2286000" y="241724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b="0" dirty="0">
                <a:effectLst/>
              </a:rPr>
              <a:t> 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A9827-7958-4D21-B9F6-93D7CD6F48F0}"/>
              </a:ext>
            </a:extLst>
          </p:cNvPr>
          <p:cNvSpPr txBox="1"/>
          <p:nvPr/>
        </p:nvSpPr>
        <p:spPr>
          <a:xfrm>
            <a:off x="580103" y="2217784"/>
            <a:ext cx="7944465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CREATE YOUR OWN POSTER</a:t>
            </a:r>
            <a:endParaRPr lang="en-ZA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DBAEE2-82A7-4209-AD3A-88F9F04F4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3" y="4670125"/>
            <a:ext cx="370832" cy="3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7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B1FBAB-EA21-43BE-8457-75005B0FA190}"/>
              </a:ext>
            </a:extLst>
          </p:cNvPr>
          <p:cNvSpPr txBox="1"/>
          <p:nvPr/>
        </p:nvSpPr>
        <p:spPr>
          <a:xfrm>
            <a:off x="548250" y="532486"/>
            <a:ext cx="8054980" cy="4067266"/>
          </a:xfrm>
          <a:prstGeom prst="rect">
            <a:avLst/>
          </a:prstGeom>
          <a:solidFill>
            <a:srgbClr val="A9E47C"/>
          </a:solidFill>
          <a:ln w="28575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3" name="Google Shape;118;p26">
            <a:extLst>
              <a:ext uri="{FF2B5EF4-FFF2-40B4-BE49-F238E27FC236}">
                <a16:creationId xmlns:a16="http://schemas.microsoft.com/office/drawing/2014/main" id="{A3B87525-BEC9-4E2F-8C24-2AEA4ED9D4AA}"/>
              </a:ext>
            </a:extLst>
          </p:cNvPr>
          <p:cNvSpPr txBox="1"/>
          <p:nvPr/>
        </p:nvSpPr>
        <p:spPr>
          <a:xfrm>
            <a:off x="3333136" y="630806"/>
            <a:ext cx="2458064" cy="30773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 cap="flat" cmpd="sng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1. </a:t>
            </a: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Decide on a topic/theme.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29;p26">
            <a:extLst>
              <a:ext uri="{FF2B5EF4-FFF2-40B4-BE49-F238E27FC236}">
                <a16:creationId xmlns:a16="http://schemas.microsoft.com/office/drawing/2014/main" id="{F70D5400-E77A-446C-AF21-83CB40DE85FC}"/>
              </a:ext>
            </a:extLst>
          </p:cNvPr>
          <p:cNvSpPr txBox="1"/>
          <p:nvPr/>
        </p:nvSpPr>
        <p:spPr>
          <a:xfrm>
            <a:off x="936384" y="1628784"/>
            <a:ext cx="892404" cy="307736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+mj-lt"/>
                <a:ea typeface="Calibri"/>
                <a:cs typeface="Calibri"/>
                <a:sym typeface="Calibri"/>
              </a:rPr>
              <a:t>VISUAL</a:t>
            </a:r>
            <a:endParaRPr dirty="0">
              <a:solidFill>
                <a:srgbClr val="000000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19;p26">
            <a:extLst>
              <a:ext uri="{FF2B5EF4-FFF2-40B4-BE49-F238E27FC236}">
                <a16:creationId xmlns:a16="http://schemas.microsoft.com/office/drawing/2014/main" id="{9520D4FC-CB1A-4141-B406-88FA28ED3C5A}"/>
              </a:ext>
            </a:extLst>
          </p:cNvPr>
          <p:cNvSpPr/>
          <p:nvPr/>
        </p:nvSpPr>
        <p:spPr>
          <a:xfrm>
            <a:off x="2726100" y="1051400"/>
            <a:ext cx="3590757" cy="34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" sz="140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2. </a:t>
            </a: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Be clear in your</a:t>
            </a:r>
            <a:r>
              <a:rPr lang="en" sz="1400" i="0" u="none" strike="noStrike" cap="none" dirty="0">
                <a:solidFill>
                  <a:srgbClr val="000000"/>
                </a:solidFill>
                <a:latin typeface="+mn-lt"/>
                <a:ea typeface="Calibri"/>
                <a:cs typeface="Calibri"/>
                <a:sym typeface="Calibri"/>
              </a:rPr>
              <a:t> intention for the poster</a:t>
            </a: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.</a:t>
            </a:r>
            <a:endParaRPr dirty="0">
              <a:latin typeface="+mn-lt"/>
            </a:endParaRPr>
          </a:p>
        </p:txBody>
      </p:sp>
      <p:sp>
        <p:nvSpPr>
          <p:cNvPr id="6" name="Google Shape;129;p26">
            <a:extLst>
              <a:ext uri="{FF2B5EF4-FFF2-40B4-BE49-F238E27FC236}">
                <a16:creationId xmlns:a16="http://schemas.microsoft.com/office/drawing/2014/main" id="{DACB84A9-C464-4520-9DC2-D5693656BE72}"/>
              </a:ext>
            </a:extLst>
          </p:cNvPr>
          <p:cNvSpPr txBox="1"/>
          <p:nvPr/>
        </p:nvSpPr>
        <p:spPr>
          <a:xfrm>
            <a:off x="7381446" y="1643540"/>
            <a:ext cx="961231" cy="307736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COPY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0;p26">
            <a:extLst>
              <a:ext uri="{FF2B5EF4-FFF2-40B4-BE49-F238E27FC236}">
                <a16:creationId xmlns:a16="http://schemas.microsoft.com/office/drawing/2014/main" id="{EF1B6DC9-D147-4ADD-AA44-0E2F6DDFE0AE}"/>
              </a:ext>
            </a:extLst>
          </p:cNvPr>
          <p:cNvSpPr/>
          <p:nvPr/>
        </p:nvSpPr>
        <p:spPr>
          <a:xfrm>
            <a:off x="2271255" y="1537831"/>
            <a:ext cx="4761149" cy="348000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0" algn="l" rtl="0"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3. What techniques will you use in the visual and copy?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8714D47-4414-4CB5-BB1D-78DFF313CF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1828789" y="1585932"/>
            <a:ext cx="470775" cy="2753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2AF32AC-8401-4A15-AD7B-9CB700601540}"/>
              </a:ext>
            </a:extLst>
          </p:cNvPr>
          <p:cNvCxnSpPr>
            <a:cxnSpLocks/>
          </p:cNvCxnSpPr>
          <p:nvPr/>
        </p:nvCxnSpPr>
        <p:spPr>
          <a:xfrm>
            <a:off x="7032404" y="1600687"/>
            <a:ext cx="349042" cy="2753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23;p26">
            <a:extLst>
              <a:ext uri="{FF2B5EF4-FFF2-40B4-BE49-F238E27FC236}">
                <a16:creationId xmlns:a16="http://schemas.microsoft.com/office/drawing/2014/main" id="{156D2A18-60C2-444C-B619-8C890EBB073C}"/>
              </a:ext>
            </a:extLst>
          </p:cNvPr>
          <p:cNvSpPr txBox="1"/>
          <p:nvPr/>
        </p:nvSpPr>
        <p:spPr>
          <a:xfrm>
            <a:off x="636408" y="2095615"/>
            <a:ext cx="2108665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1. Items</a:t>
            </a:r>
            <a:r>
              <a:rPr lang="en" sz="12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/people -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ZA" sz="1200" dirty="0">
                <a:solidFill>
                  <a:schemeClr val="dk1"/>
                </a:solidFill>
                <a:latin typeface="+mn-lt"/>
              </a:rPr>
              <a:t>How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 will  they relate to the topic/theme? </a:t>
            </a:r>
            <a:endParaRPr sz="1200"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31;p26">
            <a:extLst>
              <a:ext uri="{FF2B5EF4-FFF2-40B4-BE49-F238E27FC236}">
                <a16:creationId xmlns:a16="http://schemas.microsoft.com/office/drawing/2014/main" id="{FF8AFAAB-0B2C-44A5-9A4B-25E2B3992D0E}"/>
              </a:ext>
            </a:extLst>
          </p:cNvPr>
          <p:cNvSpPr txBox="1"/>
          <p:nvPr/>
        </p:nvSpPr>
        <p:spPr>
          <a:xfrm>
            <a:off x="639092" y="2970880"/>
            <a:ext cx="2096149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Calibri"/>
                <a:cs typeface="Calibri"/>
                <a:sym typeface="Calibri"/>
              </a:rPr>
              <a:t>2. Choice of colours for foreground and </a:t>
            </a:r>
            <a:r>
              <a:rPr lang="en" sz="1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background? Why?</a:t>
            </a:r>
            <a:endParaRPr sz="12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8;p26">
            <a:extLst>
              <a:ext uri="{FF2B5EF4-FFF2-40B4-BE49-F238E27FC236}">
                <a16:creationId xmlns:a16="http://schemas.microsoft.com/office/drawing/2014/main" id="{ECBB7D09-D2E9-482A-B2D9-A58B6AA91542}"/>
              </a:ext>
            </a:extLst>
          </p:cNvPr>
          <p:cNvSpPr txBox="1"/>
          <p:nvPr/>
        </p:nvSpPr>
        <p:spPr>
          <a:xfrm>
            <a:off x="2900517" y="2044181"/>
            <a:ext cx="338684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4. Consider the </a:t>
            </a:r>
            <a:r>
              <a:rPr lang="en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historical/social context</a:t>
            </a:r>
            <a:r>
              <a:rPr lang="en" dirty="0">
                <a:latin typeface="+mn-lt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4;p26">
            <a:extLst>
              <a:ext uri="{FF2B5EF4-FFF2-40B4-BE49-F238E27FC236}">
                <a16:creationId xmlns:a16="http://schemas.microsoft.com/office/drawing/2014/main" id="{BBB4C456-EED8-4D19-8CA0-AFD170C146AE}"/>
              </a:ext>
            </a:extLst>
          </p:cNvPr>
          <p:cNvSpPr txBox="1"/>
          <p:nvPr/>
        </p:nvSpPr>
        <p:spPr>
          <a:xfrm>
            <a:off x="6407914" y="2061394"/>
            <a:ext cx="2114092" cy="646290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1. Use of w</a:t>
            </a:r>
            <a:r>
              <a:rPr lang="en" sz="1200" dirty="0">
                <a:solidFill>
                  <a:schemeClr val="dk1"/>
                </a:solidFill>
                <a:latin typeface="+mn-lt"/>
              </a:rPr>
              <a:t>ords/phrases. How will they relate to the topic/theme?</a:t>
            </a:r>
            <a:endParaRPr sz="1200" dirty="0"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22;p26">
            <a:extLst>
              <a:ext uri="{FF2B5EF4-FFF2-40B4-BE49-F238E27FC236}">
                <a16:creationId xmlns:a16="http://schemas.microsoft.com/office/drawing/2014/main" id="{2B54DEE9-D672-4BE2-8C55-428339D1F1D5}"/>
              </a:ext>
            </a:extLst>
          </p:cNvPr>
          <p:cNvSpPr txBox="1"/>
          <p:nvPr/>
        </p:nvSpPr>
        <p:spPr>
          <a:xfrm>
            <a:off x="6407914" y="2826973"/>
            <a:ext cx="2114092" cy="46162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2. Choice of words for h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eadlines/</a:t>
            </a: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c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aptions.</a:t>
            </a:r>
            <a:endParaRPr sz="1200" dirty="0">
              <a:latin typeface="+mn-lt"/>
            </a:endParaRPr>
          </a:p>
        </p:txBody>
      </p:sp>
      <p:sp>
        <p:nvSpPr>
          <p:cNvPr id="24" name="Google Shape;125;p26">
            <a:extLst>
              <a:ext uri="{FF2B5EF4-FFF2-40B4-BE49-F238E27FC236}">
                <a16:creationId xmlns:a16="http://schemas.microsoft.com/office/drawing/2014/main" id="{28ACC754-4B9F-4137-8467-61238FB7681E}"/>
              </a:ext>
            </a:extLst>
          </p:cNvPr>
          <p:cNvSpPr txBox="1"/>
          <p:nvPr/>
        </p:nvSpPr>
        <p:spPr>
          <a:xfrm>
            <a:off x="3211422" y="3502705"/>
            <a:ext cx="2684322" cy="34005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7. Who is the target audience?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127;p26">
            <a:extLst>
              <a:ext uri="{FF2B5EF4-FFF2-40B4-BE49-F238E27FC236}">
                <a16:creationId xmlns:a16="http://schemas.microsoft.com/office/drawing/2014/main" id="{270EEB8A-0F3B-4D0F-A626-F02ACCCC538E}"/>
              </a:ext>
            </a:extLst>
          </p:cNvPr>
          <p:cNvSpPr txBox="1"/>
          <p:nvPr/>
        </p:nvSpPr>
        <p:spPr>
          <a:xfrm>
            <a:off x="3426065" y="4140705"/>
            <a:ext cx="2306143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8. How will </a:t>
            </a:r>
            <a:r>
              <a:rPr lang="en" dirty="0">
                <a:solidFill>
                  <a:schemeClr val="dk1"/>
                </a:solidFill>
                <a:latin typeface="+mn-lt"/>
              </a:rPr>
              <a:t>AIDA be used?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29;p26">
            <a:extLst>
              <a:ext uri="{FF2B5EF4-FFF2-40B4-BE49-F238E27FC236}">
                <a16:creationId xmlns:a16="http://schemas.microsoft.com/office/drawing/2014/main" id="{D1311BED-69C5-44E9-B16F-8E440ED25774}"/>
              </a:ext>
            </a:extLst>
          </p:cNvPr>
          <p:cNvSpPr txBox="1"/>
          <p:nvPr/>
        </p:nvSpPr>
        <p:spPr>
          <a:xfrm>
            <a:off x="3156153" y="2548106"/>
            <a:ext cx="282185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5. Use harmony and/or contrasts.</a:t>
            </a:r>
            <a:endParaRPr dirty="0">
              <a:solidFill>
                <a:srgbClr val="0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26;p26">
            <a:extLst>
              <a:ext uri="{FF2B5EF4-FFF2-40B4-BE49-F238E27FC236}">
                <a16:creationId xmlns:a16="http://schemas.microsoft.com/office/drawing/2014/main" id="{D39647A1-970F-42E9-9188-E58E2AEC13A9}"/>
              </a:ext>
            </a:extLst>
          </p:cNvPr>
          <p:cNvSpPr txBox="1"/>
          <p:nvPr/>
        </p:nvSpPr>
        <p:spPr>
          <a:xfrm>
            <a:off x="2880850" y="3024969"/>
            <a:ext cx="3386847" cy="30773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rgbClr val="4A53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+mn-lt"/>
                <a:cs typeface="Calibri"/>
                <a:sym typeface="Calibri"/>
              </a:rPr>
              <a:t>6. Will </a:t>
            </a:r>
            <a:r>
              <a:rPr lang="en" dirty="0">
                <a:solidFill>
                  <a:schemeClr val="dk1"/>
                </a:solidFill>
                <a:latin typeface="+mn-lt"/>
              </a:rPr>
              <a:t>stereotypes be used/challenged?</a:t>
            </a:r>
            <a:endParaRPr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8" name="Google Shape;122;p26">
            <a:extLst>
              <a:ext uri="{FF2B5EF4-FFF2-40B4-BE49-F238E27FC236}">
                <a16:creationId xmlns:a16="http://schemas.microsoft.com/office/drawing/2014/main" id="{6B36B990-7ADD-426C-AA64-4DB45B554148}"/>
              </a:ext>
            </a:extLst>
          </p:cNvPr>
          <p:cNvSpPr txBox="1"/>
          <p:nvPr/>
        </p:nvSpPr>
        <p:spPr>
          <a:xfrm>
            <a:off x="648924" y="3844606"/>
            <a:ext cx="2096149" cy="646290"/>
          </a:xfrm>
          <a:prstGeom prst="rect">
            <a:avLst/>
          </a:prstGeom>
          <a:gradFill flip="none" rotWithShape="1">
            <a:gsLst>
              <a:gs pos="0">
                <a:srgbClr val="0CF4B7">
                  <a:tint val="66000"/>
                  <a:satMod val="160000"/>
                </a:srgbClr>
              </a:gs>
              <a:gs pos="50000">
                <a:srgbClr val="0CF4B7">
                  <a:tint val="44500"/>
                  <a:satMod val="160000"/>
                </a:srgbClr>
              </a:gs>
              <a:gs pos="100000">
                <a:srgbClr val="0CF4B7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3. Consider the use of font type, size, </a:t>
            </a: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l</a:t>
            </a:r>
            <a:r>
              <a:rPr lang="en" sz="1200" dirty="0">
                <a:solidFill>
                  <a:srgbClr val="000000"/>
                </a:solidFill>
                <a:latin typeface="+mn-lt"/>
                <a:ea typeface="Gill Sans"/>
                <a:cs typeface="Gill Sans"/>
                <a:sym typeface="Gill Sans"/>
              </a:rPr>
              <a:t>ayout and design.</a:t>
            </a:r>
            <a:endParaRPr sz="1200" dirty="0">
              <a:latin typeface="+mn-lt"/>
            </a:endParaRPr>
          </a:p>
        </p:txBody>
      </p:sp>
      <p:sp>
        <p:nvSpPr>
          <p:cNvPr id="29" name="Google Shape;122;p26">
            <a:extLst>
              <a:ext uri="{FF2B5EF4-FFF2-40B4-BE49-F238E27FC236}">
                <a16:creationId xmlns:a16="http://schemas.microsoft.com/office/drawing/2014/main" id="{6191D395-9CD6-4648-AAA7-30D6B33CA1B4}"/>
              </a:ext>
            </a:extLst>
          </p:cNvPr>
          <p:cNvSpPr txBox="1"/>
          <p:nvPr/>
        </p:nvSpPr>
        <p:spPr>
          <a:xfrm>
            <a:off x="6422662" y="3441484"/>
            <a:ext cx="2114092" cy="46162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3. Effective use of language devices and punctuation.</a:t>
            </a:r>
            <a:endParaRPr sz="1200" dirty="0">
              <a:latin typeface="+mn-lt"/>
            </a:endParaRPr>
          </a:p>
        </p:txBody>
      </p:sp>
      <p:sp>
        <p:nvSpPr>
          <p:cNvPr id="30" name="Google Shape;122;p26">
            <a:extLst>
              <a:ext uri="{FF2B5EF4-FFF2-40B4-BE49-F238E27FC236}">
                <a16:creationId xmlns:a16="http://schemas.microsoft.com/office/drawing/2014/main" id="{4CC8F955-3798-45F5-8799-F6938AC50940}"/>
              </a:ext>
            </a:extLst>
          </p:cNvPr>
          <p:cNvSpPr txBox="1"/>
          <p:nvPr/>
        </p:nvSpPr>
        <p:spPr>
          <a:xfrm>
            <a:off x="6432498" y="4060925"/>
            <a:ext cx="2114092" cy="461624"/>
          </a:xfrm>
          <a:prstGeom prst="rect">
            <a:avLst/>
          </a:prstGeom>
          <a:gradFill flip="none" rotWithShape="1">
            <a:gsLst>
              <a:gs pos="0">
                <a:srgbClr val="CC99FF">
                  <a:shade val="30000"/>
                  <a:satMod val="115000"/>
                </a:srgbClr>
              </a:gs>
              <a:gs pos="50000">
                <a:srgbClr val="CC99FF">
                  <a:shade val="67500"/>
                  <a:satMod val="115000"/>
                </a:srgbClr>
              </a:gs>
              <a:gs pos="100000">
                <a:srgbClr val="CC99FF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latin typeface="+mn-lt"/>
                <a:ea typeface="Gill Sans"/>
                <a:cs typeface="Gill Sans"/>
                <a:sym typeface="Gill Sans"/>
              </a:rPr>
              <a:t>4. What emotions are you appealing to? How? </a:t>
            </a:r>
            <a:endParaRPr sz="1200" dirty="0">
              <a:latin typeface="+mn-lt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EF52B1C-43F5-425D-BAC6-0652B7361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3" y="4691389"/>
            <a:ext cx="370832" cy="33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ology 16x9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427</Words>
  <Application>Microsoft Office PowerPoint</Application>
  <PresentationFormat>On-screen Show (16:9)</PresentationFormat>
  <Paragraphs>44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Corbel</vt:lpstr>
      <vt:lpstr>Calibri</vt:lpstr>
      <vt:lpstr>Ecology 16x9</vt:lpstr>
      <vt:lpstr>Ecology 16x9</vt:lpstr>
      <vt:lpstr>Poster Design Techniques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Design Samples</dc:title>
  <cp:lastModifiedBy>Tylin Moodley</cp:lastModifiedBy>
  <cp:revision>4</cp:revision>
  <dcterms:modified xsi:type="dcterms:W3CDTF">2023-04-05T10:16:12Z</dcterms:modified>
</cp:coreProperties>
</file>