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92" r:id="rId6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2023/04/06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oetryfoundation.org/poems/56374/the-man-of-double-de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Syllables </a:t>
            </a:r>
            <a:br>
              <a:rPr lang="en" b="1" dirty="0">
                <a:solidFill>
                  <a:srgbClr val="000000"/>
                </a:solidFill>
              </a:rPr>
            </a:br>
            <a:r>
              <a:rPr lang="en" b="1" dirty="0">
                <a:solidFill>
                  <a:srgbClr val="000000"/>
                </a:solidFill>
              </a:rPr>
              <a:t>and Couplets Grade 10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77073" y="527550"/>
            <a:ext cx="7968000" cy="4088400"/>
          </a:xfrm>
          <a:prstGeom prst="rect">
            <a:avLst/>
          </a:prstGeom>
          <a:solidFill>
            <a:srgbClr val="EAD1DC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50" y="659025"/>
            <a:ext cx="1635725" cy="8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rot="249934">
            <a:off x="1236200" y="766965"/>
            <a:ext cx="2305300" cy="1332200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 </a:t>
            </a:r>
            <a:r>
              <a:rPr lang="en" sz="1800" u="sng" dirty="0">
                <a:solidFill>
                  <a:schemeClr val="dk1"/>
                </a:solidFill>
              </a:rPr>
              <a:t>syllable</a:t>
            </a:r>
            <a:r>
              <a:rPr lang="en" sz="1800" dirty="0">
                <a:solidFill>
                  <a:schemeClr val="dk1"/>
                </a:solidFill>
              </a:rPr>
              <a:t> is the unit of sound that makes up words</a:t>
            </a:r>
            <a:r>
              <a:rPr lang="en" sz="1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1" name="Google Shape;121;p26"/>
          <p:cNvSpPr/>
          <p:nvPr/>
        </p:nvSpPr>
        <p:spPr>
          <a:xfrm rot="324447">
            <a:off x="5636897" y="1197897"/>
            <a:ext cx="2812931" cy="1492608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dk1"/>
                </a:solidFill>
              </a:rPr>
              <a:t>End rhyme</a:t>
            </a:r>
            <a:r>
              <a:rPr lang="en" sz="1700" dirty="0">
                <a:solidFill>
                  <a:schemeClr val="dk1"/>
                </a:solidFill>
              </a:rPr>
              <a:t>: the last word of a line sounds the same as the last word of another line.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 rot="-480122">
            <a:off x="4215397" y="2804979"/>
            <a:ext cx="2721331" cy="1614717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A </a:t>
            </a:r>
            <a:r>
              <a:rPr lang="en" sz="1600" u="sng" dirty="0">
                <a:solidFill>
                  <a:schemeClr val="dk1"/>
                </a:solidFill>
                <a:highlight>
                  <a:srgbClr val="9FC5E8"/>
                </a:highlight>
              </a:rPr>
              <a:t>rhyming couplet</a:t>
            </a: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: two  successive lines of rhyming poetry, with the same  meter.</a:t>
            </a: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509" y="2170214"/>
            <a:ext cx="1294717" cy="14961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24" name="Google Shape;124;p26"/>
          <p:cNvSpPr txBox="1"/>
          <p:nvPr/>
        </p:nvSpPr>
        <p:spPr>
          <a:xfrm rot="1240">
            <a:off x="742423" y="3771643"/>
            <a:ext cx="2494200" cy="76864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To determine the number of syllables in a word, clap out the word. Each clap is a syllable.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635313" y="555115"/>
            <a:ext cx="7768397" cy="4056525"/>
          </a:xfrm>
          <a:prstGeom prst="rect">
            <a:avLst/>
          </a:prstGeom>
          <a:solidFill>
            <a:srgbClr val="6699F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14" y="659025"/>
            <a:ext cx="2366352" cy="1024302"/>
          </a:xfrm>
          <a:prstGeom prst="rect">
            <a:avLst/>
          </a:prstGeom>
          <a:solidFill>
            <a:srgbClr val="CCCCFF"/>
          </a:solidFill>
          <a:ln w="381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1FD45-5FF0-37D0-CD37-C6AD90690BC2}"/>
              </a:ext>
            </a:extLst>
          </p:cNvPr>
          <p:cNvSpPr txBox="1"/>
          <p:nvPr/>
        </p:nvSpPr>
        <p:spPr>
          <a:xfrm>
            <a:off x="3377032" y="12141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METER</a:t>
            </a:r>
            <a:r>
              <a:rPr lang="en-US" sz="2000" dirty="0"/>
              <a:t>?</a:t>
            </a:r>
            <a:endParaRPr lang="en-Z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4E5B-0DDB-98F5-B023-80DDBB998158}"/>
              </a:ext>
            </a:extLst>
          </p:cNvPr>
          <p:cNvSpPr txBox="1"/>
          <p:nvPr/>
        </p:nvSpPr>
        <p:spPr>
          <a:xfrm>
            <a:off x="3004427" y="1811263"/>
            <a:ext cx="3583673" cy="357214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600" spc="35" dirty="0"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A m</a:t>
            </a:r>
            <a:r>
              <a:rPr lang="en-ZA" sz="1600" dirty="0">
                <a:effectLst/>
                <a:latin typeface="+mn-lt"/>
                <a:ea typeface="Calibri" panose="020F0502020204030204" pitchFamily="34" charset="0"/>
              </a:rPr>
              <a:t>eter, or a foot, is a unit of rhythm</a:t>
            </a:r>
            <a:r>
              <a:rPr lang="en-ZA" sz="1600" dirty="0">
                <a:solidFill>
                  <a:schemeClr val="dk1"/>
                </a:solidFill>
                <a:latin typeface="+mn-lt"/>
              </a:rPr>
              <a:t>.</a:t>
            </a:r>
            <a:endParaRPr lang="en-ZA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06DBA-F117-EB31-F022-62C1998A204A}"/>
              </a:ext>
            </a:extLst>
          </p:cNvPr>
          <p:cNvSpPr txBox="1"/>
          <p:nvPr/>
        </p:nvSpPr>
        <p:spPr>
          <a:xfrm>
            <a:off x="869090" y="2332760"/>
            <a:ext cx="7391683" cy="605935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Each foot has a certain number of syllables, </a:t>
            </a:r>
            <a:r>
              <a:rPr lang="en-ZA" sz="1600" spc="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 specific pattern of emphasis. These </a:t>
            </a: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repeated to form a line of verse. </a:t>
            </a:r>
            <a:endParaRPr lang="en-ZA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886F-C132-0E85-00EA-7C820EEB0111}"/>
              </a:ext>
            </a:extLst>
          </p:cNvPr>
          <p:cNvSpPr txBox="1"/>
          <p:nvPr/>
        </p:nvSpPr>
        <p:spPr>
          <a:xfrm>
            <a:off x="709117" y="3105849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Double/ double /toil and /trouble/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358DB-B58C-C813-A178-B199F3308607}"/>
              </a:ext>
            </a:extLst>
          </p:cNvPr>
          <p:cNvSpPr txBox="1"/>
          <p:nvPr/>
        </p:nvSpPr>
        <p:spPr>
          <a:xfrm>
            <a:off x="709117" y="3435476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feet (tetrameter)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857F3-AB00-29B5-E730-A75E3E80C708}"/>
              </a:ext>
            </a:extLst>
          </p:cNvPr>
          <p:cNvSpPr txBox="1"/>
          <p:nvPr/>
        </p:nvSpPr>
        <p:spPr>
          <a:xfrm>
            <a:off x="709117" y="3767531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527D5-A143-7120-B82D-0867DDB5568E}"/>
              </a:ext>
            </a:extLst>
          </p:cNvPr>
          <p:cNvSpPr txBox="1"/>
          <p:nvPr/>
        </p:nvSpPr>
        <p:spPr>
          <a:xfrm>
            <a:off x="709117" y="4103962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trochee (DUH-duh)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9377D-5F12-6CDF-6BA1-F7833B6A62C3}"/>
              </a:ext>
            </a:extLst>
          </p:cNvPr>
          <p:cNvSpPr txBox="1"/>
          <p:nvPr/>
        </p:nvSpPr>
        <p:spPr>
          <a:xfrm>
            <a:off x="4145966" y="3768434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syllables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D3C8F-81B5-7FAA-A39A-D807CB330CE2}"/>
              </a:ext>
            </a:extLst>
          </p:cNvPr>
          <p:cNvSpPr txBox="1"/>
          <p:nvPr/>
        </p:nvSpPr>
        <p:spPr>
          <a:xfrm>
            <a:off x="4149430" y="3442855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feet (pentameter)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386BD-697B-12CB-6454-22C799BA9E25}"/>
              </a:ext>
            </a:extLst>
          </p:cNvPr>
          <p:cNvSpPr txBox="1"/>
          <p:nvPr/>
        </p:nvSpPr>
        <p:spPr>
          <a:xfrm>
            <a:off x="4145965" y="3096494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I/ compare/ thee to/ a sum/</a:t>
            </a:r>
            <a:r>
              <a:rPr lang="en-ZA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mer’s</a:t>
            </a: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day/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A9D8-2AE6-19C7-04AC-91E922FD72AF}"/>
              </a:ext>
            </a:extLst>
          </p:cNvPr>
          <p:cNvSpPr txBox="1"/>
          <p:nvPr/>
        </p:nvSpPr>
        <p:spPr>
          <a:xfrm>
            <a:off x="4132110" y="4107872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iambic (duh-DUH)</a:t>
            </a:r>
          </a:p>
        </p:txBody>
      </p:sp>
    </p:spTree>
    <p:extLst>
      <p:ext uri="{BB962C8B-B14F-4D97-AF65-F5344CB8AC3E}">
        <p14:creationId xmlns:p14="http://schemas.microsoft.com/office/powerpoint/2010/main" val="1448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883227" y="581889"/>
            <a:ext cx="7491845" cy="3971151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chemeClr val="hlink"/>
              </a:solidFill>
              <a:highlight>
                <a:srgbClr val="FFFFFF"/>
              </a:highlight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658350" y="472411"/>
            <a:ext cx="3867141" cy="4219586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The Man of Double Deed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rgbClr val="494949"/>
                </a:solidFill>
                <a:highlight>
                  <a:srgbClr val="FFFFFF"/>
                </a:highlight>
              </a:rPr>
              <a:t>by Anonymous</a:t>
            </a:r>
            <a:endParaRPr sz="1100" i="1" dirty="0">
              <a:solidFill>
                <a:srgbClr val="494949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There was a man of double deed,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Who sowed his garden full of seed;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seed began to grow,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garden full of snow;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snow began to melt,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ship without a belt;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ship began to sail,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bird without a tail;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bird began to fly,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an eagle in the sky;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sky began to roar,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lion at my door;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my door began to crack,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stick across my back;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my back began to smart,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penknife in my heart;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And when my heart began to bleed,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death, and death, and death indeed.</a:t>
            </a:r>
            <a:endParaRPr dirty="0"/>
          </a:p>
        </p:txBody>
      </p:sp>
      <p:sp>
        <p:nvSpPr>
          <p:cNvPr id="133" name="Google Shape;133;p27"/>
          <p:cNvSpPr txBox="1"/>
          <p:nvPr/>
        </p:nvSpPr>
        <p:spPr>
          <a:xfrm>
            <a:off x="4648200" y="4724400"/>
            <a:ext cx="392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900" u="sng">
                <a:solidFill>
                  <a:schemeClr val="accent5"/>
                </a:solidFill>
                <a:highlight>
                  <a:srgbClr val="FFE59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ttps://www.poetryf</a:t>
            </a:r>
            <a:r>
              <a:rPr lang="en" sz="900" u="sng">
                <a:solidFill>
                  <a:schemeClr val="accent5"/>
                </a:solidFill>
                <a:highlight>
                  <a:srgbClr val="F9CB9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oundation.org/poems/56374/the-man-of-double-deed</a:t>
            </a:r>
            <a:endParaRPr sz="900" u="sng">
              <a:solidFill>
                <a:schemeClr val="accent5"/>
              </a:solidFill>
              <a:highlight>
                <a:srgbClr val="F9CB9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458" y="550717"/>
            <a:ext cx="7887050" cy="4071314"/>
          </a:xfrm>
          <a:prstGeom prst="rect">
            <a:avLst/>
          </a:prstGeom>
          <a:solidFill>
            <a:srgbClr val="EFEFE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852957" y="1608600"/>
            <a:ext cx="7350900" cy="1293000"/>
          </a:xfrm>
          <a:prstGeom prst="rect">
            <a:avLst/>
          </a:prstGeom>
          <a:solidFill>
            <a:srgbClr val="F4CCCC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Write a poem of not less </a:t>
            </a:r>
            <a:r>
              <a:rPr lang="en" sz="3600"/>
              <a:t>than 10 </a:t>
            </a:r>
            <a:r>
              <a:rPr lang="en" sz="3600" dirty="0"/>
              <a:t>lines, using rhyming couplets. 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344</Words>
  <Application>Microsoft Office PowerPoint</Application>
  <PresentationFormat>On-screen Show (16:9)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Symbol</vt:lpstr>
      <vt:lpstr>Wingdings</vt:lpstr>
      <vt:lpstr>Office Theme</vt:lpstr>
      <vt:lpstr>  Syllables  and Couplets Grade 10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22</cp:revision>
  <dcterms:modified xsi:type="dcterms:W3CDTF">2023-04-06T10:37:36Z</dcterms:modified>
  <dc:language>en-ZA</dc:language>
</cp:coreProperties>
</file>