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92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93"/>
    <a:srgbClr val="FFD5FF"/>
    <a:srgbClr val="FFB3FF"/>
    <a:srgbClr val="FF53FF"/>
    <a:srgbClr val="660066"/>
    <a:srgbClr val="FFCE85"/>
    <a:srgbClr val="8FFFE2"/>
    <a:srgbClr val="00E6AA"/>
    <a:srgbClr val="9BFF9B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4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DBEF-147D-406D-B6A0-B94925C2B55D}" type="datetimeFigureOut">
              <a:rPr lang="en-ZA" smtClean="0"/>
              <a:t>2023/03/16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C5A5-B47D-4DD5-9888-2796BC135F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5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e22f6fd82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e22f6fd82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e22f6fd82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1e22f6fd82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8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e22f6fd82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e22f6fd82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e22f6fd8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e22f6fd82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e22f6fd82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e22f6fd82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e22f6fd8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1e22f6fd82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6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full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6840" y="124560"/>
            <a:ext cx="8956440" cy="4893480"/>
          </a:xfrm>
          <a:prstGeom prst="rect">
            <a:avLst/>
          </a:prstGeom>
          <a:noFill/>
          <a:ln w="5724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720" y="1830960"/>
            <a:ext cx="9142920" cy="2625840"/>
            <a:chOff x="720" y="1830960"/>
            <a:chExt cx="9142920" cy="2625840"/>
          </a:xfrm>
        </p:grpSpPr>
        <p:pic>
          <p:nvPicPr>
            <p:cNvPr id="2" name="Google Shape;12;p2"/>
            <p:cNvPicPr/>
            <p:nvPr/>
          </p:nvPicPr>
          <p:blipFill>
            <a:blip r:embed="rId16"/>
            <a:stretch/>
          </p:blipFill>
          <p:spPr>
            <a:xfrm flipH="1">
              <a:off x="720" y="1830960"/>
              <a:ext cx="9142920" cy="262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122040" y="4419360"/>
              <a:ext cx="8971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562760" y="0"/>
            <a:ext cx="3909240" cy="445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7;p2"/>
          <p:cNvPicPr/>
          <p:nvPr/>
        </p:nvPicPr>
        <p:blipFill>
          <a:blip r:embed="rId17"/>
          <a:stretch/>
        </p:blipFill>
        <p:spPr>
          <a:xfrm>
            <a:off x="209880" y="2264760"/>
            <a:ext cx="1142280" cy="1681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Z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thoughtco.com/heroic-couplet-definition-41401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poetryfoundation.org/poems/56374/the-man-of-double-deed" TargetMode="External"/><Relationship Id="rId4" Type="http://schemas.openxmlformats.org/officeDocument/2006/relationships/hyperlink" Target="https://www.google.com/search?q=modern+iambic+pentamet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oets.org/poem/let-me-not-marriage-true-minds-sonnet-1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modern+iambic+pentame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Syllables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and Couplets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Grade 11</a:t>
            </a: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 txBox="1"/>
          <p:nvPr/>
        </p:nvSpPr>
        <p:spPr>
          <a:xfrm>
            <a:off x="616275" y="642348"/>
            <a:ext cx="7916700" cy="38481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3"/>
          <p:cNvSpPr txBox="1"/>
          <p:nvPr/>
        </p:nvSpPr>
        <p:spPr>
          <a:xfrm>
            <a:off x="1075800" y="1357925"/>
            <a:ext cx="7125300" cy="2401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Write a poem of not less than 12 lines, using the heroic couplet format. </a:t>
            </a:r>
            <a:endParaRPr sz="480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/>
        </p:nvSpPr>
        <p:spPr>
          <a:xfrm>
            <a:off x="1677975" y="3476225"/>
            <a:ext cx="6739884" cy="738633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Notes adapted from: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https://www.thoughtco.com/heroic-couplet-definition-4140168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13063" y="537941"/>
            <a:ext cx="7932009" cy="4088400"/>
          </a:xfrm>
          <a:prstGeom prst="rect">
            <a:avLst/>
          </a:prstGeom>
          <a:solidFill>
            <a:srgbClr val="EAD1DC"/>
          </a:solidFill>
          <a:ln w="38100">
            <a:solidFill>
              <a:srgbClr val="CC99FF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dk1"/>
                </a:solidFill>
              </a:rPr>
              <a:t> </a:t>
            </a:r>
            <a:endParaRPr sz="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2050" y="659025"/>
            <a:ext cx="1635725" cy="8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/>
          <p:nvPr/>
        </p:nvSpPr>
        <p:spPr>
          <a:xfrm rot="249934">
            <a:off x="1236200" y="725401"/>
            <a:ext cx="2305300" cy="1332200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A </a:t>
            </a:r>
            <a:r>
              <a:rPr lang="en" sz="1800" u="sng" dirty="0">
                <a:solidFill>
                  <a:schemeClr val="dk1"/>
                </a:solidFill>
              </a:rPr>
              <a:t>syllable</a:t>
            </a:r>
            <a:r>
              <a:rPr lang="en" sz="1800" dirty="0">
                <a:solidFill>
                  <a:schemeClr val="dk1"/>
                </a:solidFill>
              </a:rPr>
              <a:t> is the unit of sound that makes up words</a:t>
            </a:r>
            <a:r>
              <a:rPr lang="en" sz="11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121" name="Google Shape;121;p26"/>
          <p:cNvSpPr/>
          <p:nvPr/>
        </p:nvSpPr>
        <p:spPr>
          <a:xfrm rot="324447">
            <a:off x="5512205" y="1104378"/>
            <a:ext cx="2812931" cy="1492608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u="sng" dirty="0">
                <a:solidFill>
                  <a:schemeClr val="dk1"/>
                </a:solidFill>
              </a:rPr>
              <a:t>End rhyme</a:t>
            </a:r>
            <a:r>
              <a:rPr lang="en" sz="1700" dirty="0">
                <a:solidFill>
                  <a:schemeClr val="dk1"/>
                </a:solidFill>
              </a:rPr>
              <a:t>: the last word of a line sounds the same as the last word of another line.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22" name="Google Shape;122;p26"/>
          <p:cNvSpPr/>
          <p:nvPr/>
        </p:nvSpPr>
        <p:spPr>
          <a:xfrm rot="-480122">
            <a:off x="4215397" y="2846543"/>
            <a:ext cx="2721331" cy="1614717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A </a:t>
            </a:r>
            <a:r>
              <a:rPr lang="en" sz="1600" u="sng" dirty="0">
                <a:solidFill>
                  <a:schemeClr val="dk1"/>
                </a:solidFill>
                <a:highlight>
                  <a:srgbClr val="9FC5E8"/>
                </a:highlight>
              </a:rPr>
              <a:t>rhyming couplet:</a:t>
            </a: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 two  successive lines of rhyming poetry, with the same  meter.</a:t>
            </a: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7999" y="2120781"/>
            <a:ext cx="1284326" cy="14961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24" name="Google Shape;124;p26"/>
          <p:cNvSpPr txBox="1"/>
          <p:nvPr/>
        </p:nvSpPr>
        <p:spPr>
          <a:xfrm rot="1240">
            <a:off x="711250" y="3709297"/>
            <a:ext cx="2494200" cy="768642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To determine the number of syllables in a word, clap out the word. Each clap is a syllable.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635313" y="555115"/>
            <a:ext cx="7768397" cy="4056525"/>
          </a:xfrm>
          <a:prstGeom prst="rect">
            <a:avLst/>
          </a:prstGeom>
          <a:solidFill>
            <a:srgbClr val="6699FF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4514" y="659025"/>
            <a:ext cx="2366352" cy="1024302"/>
          </a:xfrm>
          <a:prstGeom prst="rect">
            <a:avLst/>
          </a:prstGeom>
          <a:solidFill>
            <a:srgbClr val="CCCCFF"/>
          </a:solidFill>
          <a:ln w="38100"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1FD45-5FF0-37D0-CD37-C6AD90690BC2}"/>
              </a:ext>
            </a:extLst>
          </p:cNvPr>
          <p:cNvSpPr txBox="1"/>
          <p:nvPr/>
        </p:nvSpPr>
        <p:spPr>
          <a:xfrm>
            <a:off x="3377032" y="121415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IS METER</a:t>
            </a:r>
            <a:r>
              <a:rPr lang="en-US" sz="2000" dirty="0"/>
              <a:t>?</a:t>
            </a:r>
            <a:endParaRPr lang="en-Z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4E5B-0DDB-98F5-B023-80DDBB998158}"/>
              </a:ext>
            </a:extLst>
          </p:cNvPr>
          <p:cNvSpPr txBox="1"/>
          <p:nvPr/>
        </p:nvSpPr>
        <p:spPr>
          <a:xfrm>
            <a:off x="3004427" y="1811263"/>
            <a:ext cx="3583673" cy="357214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ZA" sz="1600" spc="35" dirty="0">
                <a:latin typeface="+mn-lt"/>
                <a:ea typeface="Calibri" panose="020F0502020204030204" pitchFamily="34" charset="0"/>
                <a:cs typeface="Helvetica" panose="020B0604020202020204" pitchFamily="34" charset="0"/>
              </a:rPr>
              <a:t>A m</a:t>
            </a:r>
            <a:r>
              <a:rPr lang="en-ZA" sz="1600" dirty="0">
                <a:effectLst/>
                <a:latin typeface="+mn-lt"/>
                <a:ea typeface="Calibri" panose="020F0502020204030204" pitchFamily="34" charset="0"/>
              </a:rPr>
              <a:t>eter, or a foot, is a unit of rhythm</a:t>
            </a:r>
            <a:r>
              <a:rPr lang="en-ZA" sz="1600" dirty="0">
                <a:solidFill>
                  <a:schemeClr val="dk1"/>
                </a:solidFill>
                <a:latin typeface="+mn-lt"/>
              </a:rPr>
              <a:t>.</a:t>
            </a:r>
            <a:endParaRPr lang="en-ZA" sz="16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06DBA-F117-EB31-F022-62C1998A204A}"/>
              </a:ext>
            </a:extLst>
          </p:cNvPr>
          <p:cNvSpPr txBox="1"/>
          <p:nvPr/>
        </p:nvSpPr>
        <p:spPr>
          <a:xfrm>
            <a:off x="869090" y="2332760"/>
            <a:ext cx="7391683" cy="605935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Each foot has a certain number of syllables, </a:t>
            </a:r>
            <a:r>
              <a:rPr lang="en-ZA" sz="1600" spc="1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and a specific pattern of emphasis. These </a:t>
            </a: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are repeated to form a line of verse. </a:t>
            </a:r>
            <a:endParaRPr lang="en-ZA" sz="16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4886F-C132-0E85-00EA-7C820EEB0111}"/>
              </a:ext>
            </a:extLst>
          </p:cNvPr>
          <p:cNvSpPr txBox="1"/>
          <p:nvPr/>
        </p:nvSpPr>
        <p:spPr>
          <a:xfrm>
            <a:off x="709117" y="3105849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i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Double/ double /toil and /trouble/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358DB-B58C-C813-A178-B199F3308607}"/>
              </a:ext>
            </a:extLst>
          </p:cNvPr>
          <p:cNvSpPr txBox="1"/>
          <p:nvPr/>
        </p:nvSpPr>
        <p:spPr>
          <a:xfrm>
            <a:off x="709117" y="3435476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feet (tetrameter)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857F3-AB00-29B5-E730-A75E3E80C708}"/>
              </a:ext>
            </a:extLst>
          </p:cNvPr>
          <p:cNvSpPr txBox="1"/>
          <p:nvPr/>
        </p:nvSpPr>
        <p:spPr>
          <a:xfrm>
            <a:off x="709117" y="3767531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6527D5-A143-7120-B82D-0867DDB5568E}"/>
              </a:ext>
            </a:extLst>
          </p:cNvPr>
          <p:cNvSpPr txBox="1"/>
          <p:nvPr/>
        </p:nvSpPr>
        <p:spPr>
          <a:xfrm>
            <a:off x="709117" y="4103962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trochee (DUH-duh)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C9377D-5F12-6CDF-6BA1-F7833B6A62C3}"/>
              </a:ext>
            </a:extLst>
          </p:cNvPr>
          <p:cNvSpPr txBox="1"/>
          <p:nvPr/>
        </p:nvSpPr>
        <p:spPr>
          <a:xfrm>
            <a:off x="4145966" y="3768434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syllables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D3C8F-81B5-7FAA-A39A-D807CB330CE2}"/>
              </a:ext>
            </a:extLst>
          </p:cNvPr>
          <p:cNvSpPr txBox="1"/>
          <p:nvPr/>
        </p:nvSpPr>
        <p:spPr>
          <a:xfrm>
            <a:off x="4149430" y="3442855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feet (pentameter)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386BD-697B-12CB-6454-22C799BA9E25}"/>
              </a:ext>
            </a:extLst>
          </p:cNvPr>
          <p:cNvSpPr txBox="1"/>
          <p:nvPr/>
        </p:nvSpPr>
        <p:spPr>
          <a:xfrm>
            <a:off x="4145965" y="3096494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Shall I/ compare/ thee to/ a sum/</a:t>
            </a:r>
            <a:r>
              <a:rPr lang="en-ZA" sz="16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mer’s</a:t>
            </a: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day/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8A9D8-2AE6-19C7-04AC-91E922FD72AF}"/>
              </a:ext>
            </a:extLst>
          </p:cNvPr>
          <p:cNvSpPr txBox="1"/>
          <p:nvPr/>
        </p:nvSpPr>
        <p:spPr>
          <a:xfrm>
            <a:off x="4132110" y="4107872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iambic (duh-DUH)</a:t>
            </a:r>
          </a:p>
        </p:txBody>
      </p:sp>
    </p:spTree>
    <p:extLst>
      <p:ext uri="{BB962C8B-B14F-4D97-AF65-F5344CB8AC3E}">
        <p14:creationId xmlns:p14="http://schemas.microsoft.com/office/powerpoint/2010/main" val="1448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696191" y="613063"/>
            <a:ext cx="7780143" cy="392584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u="sng">
              <a:solidFill>
                <a:schemeClr val="hlink"/>
              </a:solidFill>
              <a:highlight>
                <a:srgbClr val="FFD966"/>
              </a:highlight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2597750" y="486550"/>
            <a:ext cx="3984900" cy="41952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The Man of Double Deed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rgbClr val="494949"/>
                </a:solidFill>
                <a:highlight>
                  <a:srgbClr val="FFD966"/>
                </a:highlight>
              </a:rPr>
              <a:t>by Anonymous</a:t>
            </a:r>
            <a:endParaRPr sz="1100" i="1">
              <a:solidFill>
                <a:srgbClr val="494949"/>
              </a:solidFill>
              <a:highlight>
                <a:srgbClr val="FFD966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>
                <a:solidFill>
                  <a:schemeClr val="dk1"/>
                </a:solidFill>
                <a:highlight>
                  <a:srgbClr val="FFD966"/>
                </a:highlight>
              </a:rPr>
              <a:t> </a:t>
            </a:r>
            <a:endParaRPr sz="8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There was a man of double deed,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Who sowed his garden full of seed;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seed began to grow,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garden full of snow;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snow began to melt,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ship without a belt;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ship began to sail,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bird without a tail;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bird began to fly,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an eagle in the sky;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the sky began to roar,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lion at my door;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my door began to crack,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stick across my back;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When my back began to smart,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like a penknife in my heart;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And when my heart began to bleed,</a:t>
            </a:r>
            <a:endParaRPr sz="1100" i="1">
              <a:solidFill>
                <a:schemeClr val="dk1"/>
              </a:solidFill>
              <a:highlight>
                <a:srgbClr val="FFD966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chemeClr val="dk1"/>
                </a:solidFill>
                <a:highlight>
                  <a:srgbClr val="FFD966"/>
                </a:highlight>
              </a:rPr>
              <a:t>'Twas death, and death, and death indeed.</a:t>
            </a:r>
            <a:endParaRPr>
              <a:highlight>
                <a:srgbClr val="FFD966"/>
              </a:highlight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4882775" y="4687000"/>
            <a:ext cx="366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0000FF"/>
                </a:solidFill>
                <a:highlight>
                  <a:srgbClr val="F6B26B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" sz="900" u="sng">
                <a:solidFill>
                  <a:schemeClr val="accent5"/>
                </a:solidFill>
                <a:highlight>
                  <a:srgbClr val="F9CB9C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ttps://www.poetryfoundation.org/poems/56374/the-man-of-double</a:t>
            </a:r>
            <a:r>
              <a:rPr lang="en" sz="900" u="sng">
                <a:solidFill>
                  <a:schemeClr val="accent5"/>
                </a:solidFill>
                <a:highlight>
                  <a:srgbClr val="F6B26B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endParaRPr sz="900">
              <a:solidFill>
                <a:schemeClr val="dk1"/>
              </a:solidFill>
              <a:highlight>
                <a:srgbClr val="F6B26B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rgbClr val="F6B26B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564201" y="553292"/>
            <a:ext cx="7991838" cy="4028060"/>
          </a:xfrm>
          <a:prstGeom prst="rect">
            <a:avLst/>
          </a:prstGeom>
          <a:solidFill>
            <a:srgbClr val="DD7E6B"/>
          </a:solidFill>
          <a:ln w="381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" sz="2400" dirty="0">
              <a:solidFill>
                <a:schemeClr val="dk1"/>
              </a:solidFill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1620975" y="787225"/>
            <a:ext cx="5933213" cy="843277"/>
          </a:xfrm>
          <a:prstGeom prst="rect">
            <a:avLst/>
          </a:prstGeom>
          <a:solidFill>
            <a:srgbClr val="F9CB9C"/>
          </a:solidFill>
          <a:ln w="381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" sz="2000" dirty="0">
                <a:solidFill>
                  <a:schemeClr val="dk1"/>
                </a:solidFill>
              </a:rPr>
              <a:t>RHYMING COUPLETS AND HEROIC COUPLETS</a:t>
            </a: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chemeClr val="dk1"/>
                </a:solidFill>
              </a:rPr>
              <a:t>WHAT IS THE DIFFERENCE?</a:t>
            </a:r>
            <a:endParaRPr sz="2000" dirty="0"/>
          </a:p>
        </p:txBody>
      </p:sp>
      <p:sp>
        <p:nvSpPr>
          <p:cNvPr id="142" name="Google Shape;142;p28"/>
          <p:cNvSpPr txBox="1"/>
          <p:nvPr/>
        </p:nvSpPr>
        <p:spPr>
          <a:xfrm>
            <a:off x="971775" y="1924513"/>
            <a:ext cx="7276800" cy="978900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highlight>
                  <a:srgbClr val="CFE2F3"/>
                </a:highlight>
              </a:rPr>
              <a:t>RHYMING COUPLET</a:t>
            </a:r>
            <a:r>
              <a:rPr lang="en" sz="2400" dirty="0">
                <a:solidFill>
                  <a:schemeClr val="dk1"/>
                </a:solidFill>
                <a:highlight>
                  <a:srgbClr val="CFE2F3"/>
                </a:highlight>
              </a:rPr>
              <a:t>: two successive lines of rhyming poetry, with the same meter.</a:t>
            </a:r>
            <a:endParaRPr sz="2400" dirty="0">
              <a:solidFill>
                <a:schemeClr val="dk1"/>
              </a:solidFill>
              <a:highlight>
                <a:srgbClr val="CFE2F3"/>
              </a:highlight>
            </a:endParaRPr>
          </a:p>
        </p:txBody>
      </p:sp>
      <p:sp>
        <p:nvSpPr>
          <p:cNvPr id="7" name="Google Shape;139;p28">
            <a:extLst>
              <a:ext uri="{FF2B5EF4-FFF2-40B4-BE49-F238E27FC236}">
                <a16:creationId xmlns:a16="http://schemas.microsoft.com/office/drawing/2014/main" id="{5151AE1E-BC6E-CE92-BD17-F5CA0897ECD2}"/>
              </a:ext>
            </a:extLst>
          </p:cNvPr>
          <p:cNvSpPr txBox="1"/>
          <p:nvPr/>
        </p:nvSpPr>
        <p:spPr>
          <a:xfrm>
            <a:off x="971775" y="3299578"/>
            <a:ext cx="7276800" cy="9789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highlight>
                  <a:srgbClr val="CFE2F3"/>
                </a:highlight>
              </a:rPr>
              <a:t>HEROIC COUPLET:</a:t>
            </a:r>
            <a:r>
              <a:rPr lang="en" sz="2400" dirty="0">
                <a:solidFill>
                  <a:schemeClr val="dk1"/>
                </a:solidFill>
                <a:highlight>
                  <a:srgbClr val="CFE2F3"/>
                </a:highlight>
              </a:rPr>
              <a:t> is a rhyming couplet that uses a meter called </a:t>
            </a:r>
            <a:r>
              <a:rPr lang="en" sz="2400" b="1" dirty="0">
                <a:solidFill>
                  <a:schemeClr val="dk1"/>
                </a:solidFill>
                <a:highlight>
                  <a:srgbClr val="CFE2F3"/>
                </a:highlight>
              </a:rPr>
              <a:t>iambic pentameter. </a:t>
            </a:r>
            <a:endParaRPr sz="2400" b="1" dirty="0">
              <a:solidFill>
                <a:schemeClr val="dk1"/>
              </a:solidFill>
              <a:highlight>
                <a:srgbClr val="CFE2F3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593160" y="558446"/>
            <a:ext cx="7955911" cy="4073975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accent5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/>
        </p:nvSpPr>
        <p:spPr>
          <a:xfrm>
            <a:off x="693186" y="1532400"/>
            <a:ext cx="7774500" cy="780300"/>
          </a:xfrm>
          <a:prstGeom prst="rect">
            <a:avLst/>
          </a:prstGeom>
          <a:solidFill>
            <a:srgbClr val="B4A7D6"/>
          </a:solidFill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When a </a:t>
            </a:r>
            <a:r>
              <a:rPr lang="en" sz="1800" b="1" dirty="0">
                <a:solidFill>
                  <a:schemeClr val="dk1"/>
                </a:solidFill>
              </a:rPr>
              <a:t>stressed syllable is followed by an unstressed syllable,</a:t>
            </a:r>
            <a:r>
              <a:rPr lang="en" sz="1800" dirty="0">
                <a:solidFill>
                  <a:schemeClr val="dk1"/>
                </a:solidFill>
              </a:rPr>
              <a:t> then the meter (poetic foot) is </a:t>
            </a:r>
            <a:r>
              <a:rPr lang="en" sz="1800" b="1" dirty="0">
                <a:solidFill>
                  <a:schemeClr val="dk1"/>
                </a:solidFill>
              </a:rPr>
              <a:t>IAMBIC.</a:t>
            </a:r>
            <a:endParaRPr sz="1800" b="1" dirty="0"/>
          </a:p>
        </p:txBody>
      </p:sp>
      <p:sp>
        <p:nvSpPr>
          <p:cNvPr id="151" name="Google Shape;151;p29"/>
          <p:cNvSpPr txBox="1"/>
          <p:nvPr/>
        </p:nvSpPr>
        <p:spPr>
          <a:xfrm>
            <a:off x="693211" y="2656475"/>
            <a:ext cx="7774500" cy="4617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dk1"/>
                </a:solidFill>
              </a:rPr>
              <a:t>PENTAMETER </a:t>
            </a:r>
            <a:r>
              <a:rPr lang="en" sz="1800" dirty="0">
                <a:solidFill>
                  <a:schemeClr val="dk1"/>
                </a:solidFill>
              </a:rPr>
              <a:t> means that there are </a:t>
            </a:r>
            <a:r>
              <a:rPr lang="en" sz="1800" b="1" dirty="0">
                <a:solidFill>
                  <a:schemeClr val="dk1"/>
                </a:solidFill>
              </a:rPr>
              <a:t>five iambs</a:t>
            </a:r>
            <a:r>
              <a:rPr lang="en" sz="1800" dirty="0">
                <a:solidFill>
                  <a:schemeClr val="dk1"/>
                </a:solidFill>
              </a:rPr>
              <a:t> (poetic feet) in each line.</a:t>
            </a:r>
            <a:endParaRPr sz="1800" dirty="0"/>
          </a:p>
        </p:txBody>
      </p:sp>
      <p:sp>
        <p:nvSpPr>
          <p:cNvPr id="152" name="Google Shape;152;p29"/>
          <p:cNvSpPr txBox="1"/>
          <p:nvPr/>
        </p:nvSpPr>
        <p:spPr>
          <a:xfrm>
            <a:off x="1865763" y="670350"/>
            <a:ext cx="5411100" cy="579808"/>
          </a:xfrm>
          <a:prstGeom prst="rect">
            <a:avLst/>
          </a:prstGeom>
          <a:solidFill>
            <a:srgbClr val="DD7E6B"/>
          </a:solidFill>
          <a:ln w="381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WHAT IS IAMBIC PENTAMETER ?</a:t>
            </a:r>
            <a:endParaRPr sz="2400" dirty="0"/>
          </a:p>
        </p:txBody>
      </p:sp>
      <p:sp>
        <p:nvSpPr>
          <p:cNvPr id="153" name="Google Shape;153;p29"/>
          <p:cNvSpPr txBox="1"/>
          <p:nvPr/>
        </p:nvSpPr>
        <p:spPr>
          <a:xfrm>
            <a:off x="693111" y="3376720"/>
            <a:ext cx="7774500" cy="1098900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I</a:t>
            </a:r>
            <a:r>
              <a:rPr lang="en" sz="1800" b="1" dirty="0">
                <a:solidFill>
                  <a:schemeClr val="dk1"/>
                </a:solidFill>
              </a:rPr>
              <a:t>AMBIC PENTAMETER </a:t>
            </a:r>
            <a:r>
              <a:rPr lang="en" sz="1800" dirty="0">
                <a:solidFill>
                  <a:schemeClr val="dk1"/>
                </a:solidFill>
              </a:rPr>
              <a:t> means that there are </a:t>
            </a:r>
            <a:r>
              <a:rPr lang="en" sz="1800" b="1" dirty="0">
                <a:solidFill>
                  <a:schemeClr val="dk1"/>
                </a:solidFill>
              </a:rPr>
              <a:t>five feet</a:t>
            </a:r>
            <a:r>
              <a:rPr lang="en" sz="1800" dirty="0">
                <a:solidFill>
                  <a:schemeClr val="dk1"/>
                </a:solidFill>
              </a:rPr>
              <a:t>, each two syllables long (</a:t>
            </a:r>
            <a:r>
              <a:rPr lang="en" sz="1800" b="1" dirty="0">
                <a:solidFill>
                  <a:schemeClr val="dk1"/>
                </a:solidFill>
              </a:rPr>
              <a:t>stressed followed by unstressed</a:t>
            </a:r>
            <a:r>
              <a:rPr lang="en" sz="1800" dirty="0">
                <a:solidFill>
                  <a:schemeClr val="dk1"/>
                </a:solidFill>
              </a:rPr>
              <a:t>), making a total of ten syllables in each line.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 txBox="1"/>
          <p:nvPr/>
        </p:nvSpPr>
        <p:spPr>
          <a:xfrm>
            <a:off x="1677975" y="674140"/>
            <a:ext cx="5759700" cy="129263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11111"/>
                </a:solidFill>
              </a:rPr>
              <a:t>SCAN THE LINES IN THE </a:t>
            </a:r>
            <a:endParaRPr sz="2400" dirty="0">
              <a:solidFill>
                <a:srgbClr val="11111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11111"/>
                </a:solidFill>
              </a:rPr>
              <a:t>FOLLOWING POEMS</a:t>
            </a:r>
          </a:p>
        </p:txBody>
      </p:sp>
      <p:sp>
        <p:nvSpPr>
          <p:cNvPr id="160" name="Google Shape;160;p30"/>
          <p:cNvSpPr txBox="1"/>
          <p:nvPr/>
        </p:nvSpPr>
        <p:spPr>
          <a:xfrm>
            <a:off x="824500" y="2308976"/>
            <a:ext cx="7466400" cy="203129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SCAN refers to the number of:</a:t>
            </a: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*POETIC FEET</a:t>
            </a: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*SYLLABLES  </a:t>
            </a: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11111"/>
                </a:solidFill>
              </a:rPr>
              <a:t>per line.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/>
          <p:nvPr/>
        </p:nvSpPr>
        <p:spPr>
          <a:xfrm>
            <a:off x="899013" y="541800"/>
            <a:ext cx="7350900" cy="4083000"/>
          </a:xfrm>
          <a:prstGeom prst="rect">
            <a:avLst/>
          </a:prstGeom>
          <a:solidFill>
            <a:srgbClr val="F4CCCC"/>
          </a:solidFill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Let me not to the marriage of true minds (Sonnet 116)</a:t>
            </a:r>
            <a:endParaRPr sz="1400" i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William Shakespeare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Let me not to the marriage of true minds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Admit impediments. Love is not love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Which alters when it alteration finds,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Or bends with the remover to remove: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O, no! it is an ever-fixed mark,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That looks on tempests and is never shaken;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It is the star to every wandering bark,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Whose worth’s unknown, although his height be taken.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Love’s not Time’s fool, though rosy lips and cheeks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Within his bending sickle’s compass come;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Love alters not with his brief hours and weeks,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But bears it out even to the edge of doom.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i="1" dirty="0">
                <a:solidFill>
                  <a:schemeClr val="dk1"/>
                </a:solidFill>
              </a:rPr>
              <a:t>	If this be error, and upon me prov’d,</a:t>
            </a:r>
            <a:endParaRPr sz="1400" i="1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dk1"/>
                </a:solidFill>
              </a:rPr>
              <a:t>	I never writ, nor no man ever lov’d.</a:t>
            </a:r>
            <a:endParaRPr sz="1400" i="1" dirty="0">
              <a:solidFill>
                <a:srgbClr val="111111"/>
              </a:solidFill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4615550" y="4672775"/>
            <a:ext cx="396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https://poets.org/poem/let-me-not-marriage-true-minds-sonnet-116</a:t>
            </a:r>
            <a:endParaRPr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5263800" y="4687000"/>
            <a:ext cx="3280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https://www.google.com/search?q=modern+iambic+pentameter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793327" y="933915"/>
            <a:ext cx="7560964" cy="3287023"/>
          </a:xfrm>
          <a:prstGeom prst="rect">
            <a:avLst/>
          </a:prstGeom>
          <a:solidFill>
            <a:srgbClr val="F4CCCC"/>
          </a:solidFill>
          <a:ln w="762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Amoretti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by Edmund Spenser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 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One day I wrote her name upon the strand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But came the waves and washed it a way: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Again, I wrote it with a second hand,</a:t>
            </a:r>
            <a:endParaRPr sz="2400" i="1" dirty="0">
              <a:solidFill>
                <a:srgbClr val="111111"/>
              </a:solidFill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111111"/>
                </a:solidFill>
              </a:rPr>
              <a:t>But came the tide, and made my pains his prey.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708</Words>
  <Application>Microsoft Office PowerPoint</Application>
  <PresentationFormat>On-screen Show (16:9)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Symbol</vt:lpstr>
      <vt:lpstr>Wingdings</vt:lpstr>
      <vt:lpstr>Office Theme</vt:lpstr>
      <vt:lpstr>Syllables  and Couplets  Grade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felicity</dc:creator>
  <dc:description/>
  <cp:lastModifiedBy>Tylin Moodley</cp:lastModifiedBy>
  <cp:revision>24</cp:revision>
  <dcterms:modified xsi:type="dcterms:W3CDTF">2023-03-16T12:59:19Z</dcterms:modified>
  <dc:language>en-ZA</dc:language>
</cp:coreProperties>
</file>