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6" r:id="rId2"/>
    <p:sldId id="257" r:id="rId3"/>
    <p:sldId id="267" r:id="rId4"/>
    <p:sldId id="262" r:id="rId5"/>
    <p:sldId id="258" r:id="rId6"/>
    <p:sldId id="261" r:id="rId7"/>
    <p:sldId id="268" r:id="rId8"/>
    <p:sldId id="263" r:id="rId9"/>
  </p:sldIdLst>
  <p:sldSz cx="9144000" cy="5143500" type="screen16x9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FF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94660"/>
  </p:normalViewPr>
  <p:slideViewPr>
    <p:cSldViewPr snapToGrid="0">
      <p:cViewPr varScale="1">
        <p:scale>
          <a:sx n="90" d="100"/>
          <a:sy n="90" d="100"/>
        </p:scale>
        <p:origin x="7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8DBEF-147D-406D-B6A0-B94925C2B55D}" type="datetimeFigureOut">
              <a:rPr lang="en-ZA" smtClean="0"/>
              <a:t>2023/03/16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BC5A5-B47D-4DD5-9888-2796BC135F3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5532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cef9bf3de5_2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gcef9bf3de5_2_64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cef9bf3de5_2_64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33b3d1f0f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a33b3d1f0f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61d42443d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061d42443d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c46aea1bc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c46aea1bc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bd585f4e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2bd585f4e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dfad4ca7f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dfad4ca7f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cc4f21f4d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cc4f21f4d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dfad4ca7f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dfad4ca7f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1_Title Slid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15"/>
          <p:cNvGrpSpPr/>
          <p:nvPr/>
        </p:nvGrpSpPr>
        <p:grpSpPr>
          <a:xfrm>
            <a:off x="-17" y="1830916"/>
            <a:ext cx="9143495" cy="2626706"/>
            <a:chOff x="395031" y="2773017"/>
            <a:chExt cx="11661134" cy="2601987"/>
          </a:xfrm>
        </p:grpSpPr>
        <p:pic>
          <p:nvPicPr>
            <p:cNvPr id="60" name="Google Shape;60;p15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 flipH="1">
              <a:off x="395031" y="2773017"/>
              <a:ext cx="11661134" cy="260198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1" name="Google Shape;61;p15"/>
            <p:cNvCxnSpPr/>
            <p:nvPr/>
          </p:nvCxnSpPr>
          <p:spPr>
            <a:xfrm>
              <a:off x="550506" y="5337104"/>
              <a:ext cx="11442600" cy="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62" name="Google Shape;62;p15"/>
          <p:cNvSpPr/>
          <p:nvPr/>
        </p:nvSpPr>
        <p:spPr>
          <a:xfrm>
            <a:off x="1562681" y="0"/>
            <a:ext cx="3409500" cy="4457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ctrTitle"/>
          </p:nvPr>
        </p:nvSpPr>
        <p:spPr>
          <a:xfrm>
            <a:off x="1562680" y="2264780"/>
            <a:ext cx="33858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1562680" y="4036421"/>
            <a:ext cx="3385800" cy="3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9751" y="2264780"/>
            <a:ext cx="1143177" cy="1682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1069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Background">
  <p:cSld name="full Background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375" y="417050"/>
            <a:ext cx="8217250" cy="43094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108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 hidden="1"/>
          <p:cNvSpPr/>
          <p:nvPr/>
        </p:nvSpPr>
        <p:spPr>
          <a:xfrm>
            <a:off x="96840" y="124560"/>
            <a:ext cx="8956440" cy="4893480"/>
          </a:xfrm>
          <a:prstGeom prst="rect">
            <a:avLst/>
          </a:prstGeom>
          <a:noFill/>
          <a:ln w="57240">
            <a:solidFill>
              <a:schemeClr val="accent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9" name="Group 2"/>
          <p:cNvGrpSpPr/>
          <p:nvPr/>
        </p:nvGrpSpPr>
        <p:grpSpPr>
          <a:xfrm>
            <a:off x="720" y="1830960"/>
            <a:ext cx="9142920" cy="2625840"/>
            <a:chOff x="720" y="1830960"/>
            <a:chExt cx="9142920" cy="2625840"/>
          </a:xfrm>
        </p:grpSpPr>
        <p:pic>
          <p:nvPicPr>
            <p:cNvPr id="2" name="Google Shape;12;p2"/>
            <p:cNvPicPr/>
            <p:nvPr/>
          </p:nvPicPr>
          <p:blipFill>
            <a:blip r:embed="rId16"/>
            <a:stretch/>
          </p:blipFill>
          <p:spPr>
            <a:xfrm flipH="1">
              <a:off x="720" y="1830960"/>
              <a:ext cx="9142920" cy="2625840"/>
            </a:xfrm>
            <a:prstGeom prst="rect">
              <a:avLst/>
            </a:prstGeom>
            <a:ln>
              <a:noFill/>
            </a:ln>
          </p:spPr>
        </p:pic>
        <p:sp>
          <p:nvSpPr>
            <p:cNvPr id="3" name="CustomShape 3"/>
            <p:cNvSpPr/>
            <p:nvPr/>
          </p:nvSpPr>
          <p:spPr>
            <a:xfrm>
              <a:off x="122040" y="4419360"/>
              <a:ext cx="897156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8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" name="CustomShape 4"/>
          <p:cNvSpPr/>
          <p:nvPr/>
        </p:nvSpPr>
        <p:spPr>
          <a:xfrm>
            <a:off x="1562760" y="0"/>
            <a:ext cx="3909240" cy="445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Google Shape;17;p2"/>
          <p:cNvPicPr/>
          <p:nvPr/>
        </p:nvPicPr>
        <p:blipFill>
          <a:blip r:embed="rId17"/>
          <a:stretch/>
        </p:blipFill>
        <p:spPr>
          <a:xfrm>
            <a:off x="209880" y="2264760"/>
            <a:ext cx="1142280" cy="1681560"/>
          </a:xfrm>
          <a:prstGeom prst="rect">
            <a:avLst/>
          </a:prstGeom>
          <a:ln>
            <a:noFill/>
          </a:ln>
        </p:spPr>
      </p:pic>
      <p:sp>
        <p:nvSpPr>
          <p:cNvPr id="6" name="PlaceHolder 5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ZA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orksheetplace.com/index.php?function=DisplaySheet&amp;sheet=Write-an-Editorial&amp;link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2FBEA6-DD69-01F7-BAB5-B4550D80B9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Writing Editorials</a:t>
            </a:r>
            <a:br>
              <a:rPr lang="en-US" b="1" dirty="0">
                <a:solidFill>
                  <a:schemeClr val="tx1"/>
                </a:solidFill>
              </a:rPr>
            </a:br>
            <a:endParaRPr lang="en-ZA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6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6"/>
          <p:cNvSpPr txBox="1"/>
          <p:nvPr/>
        </p:nvSpPr>
        <p:spPr>
          <a:xfrm>
            <a:off x="679625" y="522425"/>
            <a:ext cx="7772700" cy="4086900"/>
          </a:xfrm>
          <a:prstGeom prst="rect">
            <a:avLst/>
          </a:prstGeom>
          <a:gradFill>
            <a:gsLst>
              <a:gs pos="0">
                <a:srgbClr val="00D2E9"/>
              </a:gs>
              <a:gs pos="100000">
                <a:srgbClr val="045962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118" name="Google Shape;11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6"/>
          <p:cNvSpPr txBox="1"/>
          <p:nvPr/>
        </p:nvSpPr>
        <p:spPr>
          <a:xfrm>
            <a:off x="1235700" y="1459664"/>
            <a:ext cx="6672600" cy="2249816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 space for the editor’s opinion. It is often related to current issues.</a:t>
            </a:r>
            <a:endParaRPr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8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8"/>
          <p:cNvSpPr txBox="1"/>
          <p:nvPr/>
        </p:nvSpPr>
        <p:spPr>
          <a:xfrm>
            <a:off x="511800" y="427950"/>
            <a:ext cx="8120400" cy="42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0" algn="l" rtl="0">
              <a:lnSpc>
                <a:spcPct val="22545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4" name="Google Shape;13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8"/>
          <p:cNvSpPr txBox="1"/>
          <p:nvPr/>
        </p:nvSpPr>
        <p:spPr>
          <a:xfrm>
            <a:off x="637150" y="613975"/>
            <a:ext cx="7842600" cy="4015800"/>
          </a:xfrm>
          <a:prstGeom prst="rect">
            <a:avLst/>
          </a:prstGeom>
          <a:solidFill>
            <a:srgbClr val="CCCCCC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36" name="Google Shape;136;p28"/>
          <p:cNvSpPr txBox="1"/>
          <p:nvPr/>
        </p:nvSpPr>
        <p:spPr>
          <a:xfrm>
            <a:off x="2707189" y="782396"/>
            <a:ext cx="3755960" cy="487465"/>
          </a:xfrm>
          <a:prstGeom prst="rect">
            <a:avLst/>
          </a:prstGeom>
          <a:gradFill>
            <a:gsLst>
              <a:gs pos="0">
                <a:srgbClr val="00D2E9"/>
              </a:gs>
              <a:gs pos="100000">
                <a:srgbClr val="045962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WRITING AN EDITORIAL</a:t>
            </a:r>
            <a:endParaRPr sz="2400" dirty="0"/>
          </a:p>
        </p:txBody>
      </p:sp>
      <p:sp>
        <p:nvSpPr>
          <p:cNvPr id="137" name="Google Shape;137;p28"/>
          <p:cNvSpPr txBox="1"/>
          <p:nvPr/>
        </p:nvSpPr>
        <p:spPr>
          <a:xfrm>
            <a:off x="1881057" y="3906592"/>
            <a:ext cx="2877979" cy="41084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a catchy headline.</a:t>
            </a:r>
            <a:endParaRPr lang="en-ZA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8" name="Google Shape;138;p28"/>
          <p:cNvSpPr txBox="1"/>
          <p:nvPr/>
        </p:nvSpPr>
        <p:spPr>
          <a:xfrm>
            <a:off x="1881057" y="1524038"/>
            <a:ext cx="2690943" cy="410841"/>
          </a:xfrm>
          <a:prstGeom prst="rect">
            <a:avLst/>
          </a:prstGeom>
          <a:gradFill>
            <a:gsLst>
              <a:gs pos="0">
                <a:srgbClr val="F5D0D0"/>
              </a:gs>
              <a:gs pos="100000">
                <a:srgbClr val="D96868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 algn="l" rtl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a current issue.</a:t>
            </a:r>
            <a:endParaRPr sz="1800" dirty="0"/>
          </a:p>
        </p:txBody>
      </p:sp>
      <p:sp>
        <p:nvSpPr>
          <p:cNvPr id="139" name="Google Shape;139;p28"/>
          <p:cNvSpPr txBox="1"/>
          <p:nvPr/>
        </p:nvSpPr>
        <p:spPr>
          <a:xfrm>
            <a:off x="1881057" y="2126282"/>
            <a:ext cx="3761207" cy="410841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need not be a controversial topic.</a:t>
            </a:r>
            <a:endParaRPr lang="en-ZA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0" name="Google Shape;140;p28"/>
          <p:cNvSpPr txBox="1"/>
          <p:nvPr/>
        </p:nvSpPr>
        <p:spPr>
          <a:xfrm>
            <a:off x="1881058" y="3352413"/>
            <a:ext cx="4956160" cy="410841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 the necessary facts to support your claims.</a:t>
            </a:r>
            <a:endParaRPr lang="en-ZA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1" name="Google Shape;141;p28"/>
          <p:cNvSpPr txBox="1"/>
          <p:nvPr/>
        </p:nvSpPr>
        <p:spPr>
          <a:xfrm>
            <a:off x="1881058" y="2739345"/>
            <a:ext cx="5195151" cy="410841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Decide on your position. Are you against it or for it?</a:t>
            </a:r>
            <a:endParaRPr lang="en-ZA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138" grpId="0" animBg="1"/>
      <p:bldP spid="139" grpId="0" animBg="1"/>
      <p:bldP spid="140" grpId="0" animBg="1"/>
      <p:bldP spid="1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1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31"/>
          <p:cNvSpPr txBox="1"/>
          <p:nvPr/>
        </p:nvSpPr>
        <p:spPr>
          <a:xfrm>
            <a:off x="696275" y="590850"/>
            <a:ext cx="7738500" cy="39618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1600">
              <a:solidFill>
                <a:schemeClr val="dk1"/>
              </a:solidFill>
            </a:endParaRPr>
          </a:p>
        </p:txBody>
      </p:sp>
      <p:pic>
        <p:nvPicPr>
          <p:cNvPr id="173" name="Google Shape;17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31"/>
          <p:cNvSpPr txBox="1"/>
          <p:nvPr/>
        </p:nvSpPr>
        <p:spPr>
          <a:xfrm>
            <a:off x="2706140" y="886275"/>
            <a:ext cx="3746611" cy="385899"/>
          </a:xfrm>
          <a:prstGeom prst="rect">
            <a:avLst/>
          </a:prstGeom>
          <a:solidFill>
            <a:srgbClr val="CCFF6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Strengthen your opinion with:  </a:t>
            </a:r>
            <a:endParaRPr lang="en-ZA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5" name="Google Shape;175;p31"/>
          <p:cNvSpPr txBox="1"/>
          <p:nvPr/>
        </p:nvSpPr>
        <p:spPr>
          <a:xfrm>
            <a:off x="3533952" y="2982975"/>
            <a:ext cx="2108312" cy="385899"/>
          </a:xfrm>
          <a:prstGeom prst="rect">
            <a:avLst/>
          </a:prstGeom>
          <a:solidFill>
            <a:srgbClr val="9999FF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rhetorical questions</a:t>
            </a:r>
            <a:endParaRPr lang="en-ZA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6" name="Google Shape;176;p31"/>
          <p:cNvSpPr txBox="1"/>
          <p:nvPr/>
        </p:nvSpPr>
        <p:spPr>
          <a:xfrm>
            <a:off x="2276653" y="4008222"/>
            <a:ext cx="4602129" cy="36929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your strongest argument for the end.</a:t>
            </a:r>
            <a:endParaRPr lang="en-ZA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7" name="Google Shape;177;p31"/>
          <p:cNvSpPr txBox="1"/>
          <p:nvPr/>
        </p:nvSpPr>
        <p:spPr>
          <a:xfrm>
            <a:off x="863488" y="1448580"/>
            <a:ext cx="1330038" cy="553033"/>
          </a:xfrm>
          <a:prstGeom prst="rect">
            <a:avLst/>
          </a:prstGeom>
          <a:solidFill>
            <a:srgbClr val="CCFF6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statistical data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31"/>
          <p:cNvSpPr txBox="1"/>
          <p:nvPr/>
        </p:nvSpPr>
        <p:spPr>
          <a:xfrm>
            <a:off x="3094075" y="2331813"/>
            <a:ext cx="2995002" cy="369291"/>
          </a:xfrm>
          <a:prstGeom prst="rect">
            <a:avLst/>
          </a:prstGeom>
          <a:solidFill>
            <a:srgbClr val="9999FF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language techniques: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77;p31">
            <a:extLst>
              <a:ext uri="{FF2B5EF4-FFF2-40B4-BE49-F238E27FC236}">
                <a16:creationId xmlns:a16="http://schemas.microsoft.com/office/drawing/2014/main" id="{DC9EC4B5-0568-1865-5561-64B66AA3A8D7}"/>
              </a:ext>
            </a:extLst>
          </p:cNvPr>
          <p:cNvSpPr txBox="1"/>
          <p:nvPr/>
        </p:nvSpPr>
        <p:spPr>
          <a:xfrm>
            <a:off x="2584918" y="1445116"/>
            <a:ext cx="661554" cy="435900"/>
          </a:xfrm>
          <a:prstGeom prst="rect">
            <a:avLst/>
          </a:prstGeom>
          <a:solidFill>
            <a:srgbClr val="CCFF6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facts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77;p31">
            <a:extLst>
              <a:ext uri="{FF2B5EF4-FFF2-40B4-BE49-F238E27FC236}">
                <a16:creationId xmlns:a16="http://schemas.microsoft.com/office/drawing/2014/main" id="{07EC91F5-3686-5523-1D64-1FB3F3CEFEDD}"/>
              </a:ext>
            </a:extLst>
          </p:cNvPr>
          <p:cNvSpPr txBox="1"/>
          <p:nvPr/>
        </p:nvSpPr>
        <p:spPr>
          <a:xfrm>
            <a:off x="3610156" y="1441655"/>
            <a:ext cx="1065755" cy="476413"/>
          </a:xfrm>
          <a:prstGeom prst="rect">
            <a:avLst/>
          </a:prstGeom>
          <a:solidFill>
            <a:srgbClr val="CCFF6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pertinent quotes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77;p31">
            <a:extLst>
              <a:ext uri="{FF2B5EF4-FFF2-40B4-BE49-F238E27FC236}">
                <a16:creationId xmlns:a16="http://schemas.microsoft.com/office/drawing/2014/main" id="{7770905D-B229-0A55-9E94-D8DFBB00FA58}"/>
              </a:ext>
            </a:extLst>
          </p:cNvPr>
          <p:cNvSpPr txBox="1"/>
          <p:nvPr/>
        </p:nvSpPr>
        <p:spPr>
          <a:xfrm>
            <a:off x="5092594" y="1448577"/>
            <a:ext cx="1557594" cy="553033"/>
          </a:xfrm>
          <a:prstGeom prst="rect">
            <a:avLst/>
          </a:prstGeom>
          <a:solidFill>
            <a:srgbClr val="CCFF6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 examples from the past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77;p31">
            <a:extLst>
              <a:ext uri="{FF2B5EF4-FFF2-40B4-BE49-F238E27FC236}">
                <a16:creationId xmlns:a16="http://schemas.microsoft.com/office/drawing/2014/main" id="{2CE755A7-A808-CAA8-2449-30DDAE140059}"/>
              </a:ext>
            </a:extLst>
          </p:cNvPr>
          <p:cNvSpPr txBox="1"/>
          <p:nvPr/>
        </p:nvSpPr>
        <p:spPr>
          <a:xfrm>
            <a:off x="7066346" y="1441919"/>
            <a:ext cx="1065755" cy="550452"/>
          </a:xfrm>
          <a:prstGeom prst="rect">
            <a:avLst/>
          </a:prstGeom>
          <a:solidFill>
            <a:srgbClr val="CCFF6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evidence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75;p31">
            <a:extLst>
              <a:ext uri="{FF2B5EF4-FFF2-40B4-BE49-F238E27FC236}">
                <a16:creationId xmlns:a16="http://schemas.microsoft.com/office/drawing/2014/main" id="{15597249-60B5-3789-39BB-3DD8FB402352}"/>
              </a:ext>
            </a:extLst>
          </p:cNvPr>
          <p:cNvSpPr txBox="1"/>
          <p:nvPr/>
        </p:nvSpPr>
        <p:spPr>
          <a:xfrm>
            <a:off x="1005495" y="2605440"/>
            <a:ext cx="1950030" cy="1266717"/>
          </a:xfrm>
          <a:prstGeom prst="rect">
            <a:avLst/>
          </a:prstGeom>
          <a:solidFill>
            <a:srgbClr val="9999FF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figures of speech: </a:t>
            </a:r>
          </a:p>
          <a:p>
            <a:pPr marR="0" lv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lliteration</a:t>
            </a:r>
          </a:p>
          <a:p>
            <a:pPr marR="0" lv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yperbole</a:t>
            </a:r>
          </a:p>
          <a:p>
            <a:pPr marR="0" lv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euphemisms</a:t>
            </a:r>
          </a:p>
        </p:txBody>
      </p:sp>
      <p:sp>
        <p:nvSpPr>
          <p:cNvPr id="16" name="Google Shape;175;p31">
            <a:extLst>
              <a:ext uri="{FF2B5EF4-FFF2-40B4-BE49-F238E27FC236}">
                <a16:creationId xmlns:a16="http://schemas.microsoft.com/office/drawing/2014/main" id="{CCEB7A95-46CD-1DCC-837A-265197FA0300}"/>
              </a:ext>
            </a:extLst>
          </p:cNvPr>
          <p:cNvSpPr txBox="1"/>
          <p:nvPr/>
        </p:nvSpPr>
        <p:spPr>
          <a:xfrm>
            <a:off x="6332577" y="2986436"/>
            <a:ext cx="1959374" cy="385899"/>
          </a:xfrm>
          <a:prstGeom prst="rect">
            <a:avLst/>
          </a:prstGeom>
          <a:solidFill>
            <a:srgbClr val="9999FF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emotive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animBg="1"/>
      <p:bldP spid="175" grpId="0" animBg="1"/>
      <p:bldP spid="176" grpId="0" animBg="1"/>
      <p:bldP spid="177" grpId="0" animBg="1"/>
      <p:bldP spid="17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7"/>
          <p:cNvSpPr txBox="1"/>
          <p:nvPr/>
        </p:nvSpPr>
        <p:spPr>
          <a:xfrm>
            <a:off x="642267" y="525782"/>
            <a:ext cx="7772700" cy="4086900"/>
          </a:xfrm>
          <a:prstGeom prst="rect">
            <a:avLst/>
          </a:prstGeom>
          <a:gradFill>
            <a:gsLst>
              <a:gs pos="0">
                <a:srgbClr val="FFC982"/>
              </a:gs>
              <a:gs pos="100000">
                <a:srgbClr val="F58F09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126" name="Google Shape;12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7"/>
          <p:cNvSpPr txBox="1"/>
          <p:nvPr/>
        </p:nvSpPr>
        <p:spPr>
          <a:xfrm>
            <a:off x="3275905" y="803789"/>
            <a:ext cx="2784655" cy="904833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dk1"/>
                </a:solidFill>
              </a:rPr>
              <a:t>STRUCTURE</a:t>
            </a:r>
            <a:endParaRPr sz="3200" dirty="0"/>
          </a:p>
        </p:txBody>
      </p:sp>
      <p:sp>
        <p:nvSpPr>
          <p:cNvPr id="6" name="Google Shape;127;p27">
            <a:extLst>
              <a:ext uri="{FF2B5EF4-FFF2-40B4-BE49-F238E27FC236}">
                <a16:creationId xmlns:a16="http://schemas.microsoft.com/office/drawing/2014/main" id="{34BC7C9C-B10D-0DF2-D57D-11A331680C2F}"/>
              </a:ext>
            </a:extLst>
          </p:cNvPr>
          <p:cNvSpPr txBox="1"/>
          <p:nvPr/>
        </p:nvSpPr>
        <p:spPr>
          <a:xfrm>
            <a:off x="3164262" y="1860204"/>
            <a:ext cx="3080597" cy="763256"/>
          </a:xfrm>
          <a:prstGeom prst="rect">
            <a:avLst/>
          </a:prstGeom>
          <a:gradFill flip="none" rotWithShape="1">
            <a:gsLst>
              <a:gs pos="0">
                <a:srgbClr val="FF7C80">
                  <a:tint val="66000"/>
                  <a:satMod val="160000"/>
                </a:srgbClr>
              </a:gs>
              <a:gs pos="50000">
                <a:srgbClr val="FF7C80">
                  <a:tint val="44500"/>
                  <a:satMod val="160000"/>
                </a:srgbClr>
              </a:gs>
              <a:gs pos="100000">
                <a:srgbClr val="FF7C80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</a:rPr>
              <a:t>1. INTRODUCTION</a:t>
            </a:r>
            <a:endParaRPr sz="2400" dirty="0"/>
          </a:p>
        </p:txBody>
      </p:sp>
      <p:sp>
        <p:nvSpPr>
          <p:cNvPr id="7" name="Google Shape;127;p27">
            <a:extLst>
              <a:ext uri="{FF2B5EF4-FFF2-40B4-BE49-F238E27FC236}">
                <a16:creationId xmlns:a16="http://schemas.microsoft.com/office/drawing/2014/main" id="{DA07B836-CD69-1A92-3EBD-EB8E425F38D7}"/>
              </a:ext>
            </a:extLst>
          </p:cNvPr>
          <p:cNvSpPr txBox="1"/>
          <p:nvPr/>
        </p:nvSpPr>
        <p:spPr>
          <a:xfrm>
            <a:off x="3984180" y="2719189"/>
            <a:ext cx="1488045" cy="7632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</a:rPr>
              <a:t>2. BODY</a:t>
            </a:r>
            <a:endParaRPr sz="2400" dirty="0"/>
          </a:p>
        </p:txBody>
      </p:sp>
      <p:sp>
        <p:nvSpPr>
          <p:cNvPr id="8" name="Google Shape;127;p27">
            <a:extLst>
              <a:ext uri="{FF2B5EF4-FFF2-40B4-BE49-F238E27FC236}">
                <a16:creationId xmlns:a16="http://schemas.microsoft.com/office/drawing/2014/main" id="{8EC06FCA-B016-C40B-3A90-2A8F1D1E69E4}"/>
              </a:ext>
            </a:extLst>
          </p:cNvPr>
          <p:cNvSpPr txBox="1"/>
          <p:nvPr/>
        </p:nvSpPr>
        <p:spPr>
          <a:xfrm>
            <a:off x="3402526" y="3690532"/>
            <a:ext cx="2693475" cy="7632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</a:rPr>
              <a:t>3. CONCLUSION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30"/>
          <p:cNvSpPr txBox="1"/>
          <p:nvPr/>
        </p:nvSpPr>
        <p:spPr>
          <a:xfrm>
            <a:off x="671900" y="567650"/>
            <a:ext cx="7784700" cy="3984900"/>
          </a:xfrm>
          <a:prstGeom prst="rect">
            <a:avLst/>
          </a:prstGeom>
          <a:gradFill>
            <a:gsLst>
              <a:gs pos="0">
                <a:srgbClr val="F5D0D0"/>
              </a:gs>
              <a:gs pos="100000">
                <a:srgbClr val="D96868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1600">
              <a:solidFill>
                <a:schemeClr val="dk1"/>
              </a:solidFill>
            </a:endParaRPr>
          </a:p>
        </p:txBody>
      </p:sp>
      <p:pic>
        <p:nvPicPr>
          <p:cNvPr id="162" name="Google Shape;16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30"/>
          <p:cNvSpPr txBox="1"/>
          <p:nvPr/>
        </p:nvSpPr>
        <p:spPr>
          <a:xfrm>
            <a:off x="1006549" y="954695"/>
            <a:ext cx="7293251" cy="646290"/>
          </a:xfrm>
          <a:prstGeom prst="rect">
            <a:avLst/>
          </a:prstGeom>
          <a:gradFill flip="none" rotWithShape="1">
            <a:gsLst>
              <a:gs pos="0">
                <a:srgbClr val="CCFF66">
                  <a:tint val="66000"/>
                  <a:satMod val="160000"/>
                </a:srgbClr>
              </a:gs>
              <a:gs pos="50000">
                <a:srgbClr val="CCFF66">
                  <a:tint val="44500"/>
                  <a:satMod val="160000"/>
                </a:srgbClr>
              </a:gs>
              <a:gs pos="100000">
                <a:srgbClr val="CCFF66">
                  <a:tint val="23500"/>
                  <a:satMod val="160000"/>
                </a:srgbClr>
              </a:gs>
            </a:gsLst>
            <a:lin ang="5400000" scaled="1"/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Aft>
                <a:spcPts val="0"/>
              </a:spcAft>
              <a:buSzPts val="1100"/>
              <a:buNone/>
            </a:pPr>
            <a:r>
              <a:rPr lang="en" sz="3600" dirty="0">
                <a:solidFill>
                  <a:schemeClr val="dk1"/>
                </a:solidFill>
              </a:rPr>
              <a:t>INTRODUCTORY PARAGRAPH:</a:t>
            </a:r>
          </a:p>
        </p:txBody>
      </p:sp>
      <p:sp>
        <p:nvSpPr>
          <p:cNvPr id="9" name="Google Shape;149;p29">
            <a:extLst>
              <a:ext uri="{FF2B5EF4-FFF2-40B4-BE49-F238E27FC236}">
                <a16:creationId xmlns:a16="http://schemas.microsoft.com/office/drawing/2014/main" id="{9AE26B75-C897-53B0-F492-072CFD7CA77C}"/>
              </a:ext>
            </a:extLst>
          </p:cNvPr>
          <p:cNvSpPr txBox="1"/>
          <p:nvPr/>
        </p:nvSpPr>
        <p:spPr>
          <a:xfrm>
            <a:off x="1708303" y="2064809"/>
            <a:ext cx="5961579" cy="658601"/>
          </a:xfrm>
          <a:prstGeom prst="rect">
            <a:avLst/>
          </a:prstGeom>
          <a:gradFill flip="none" rotWithShape="1">
            <a:gsLst>
              <a:gs pos="0">
                <a:srgbClr val="CCFF66">
                  <a:tint val="66000"/>
                  <a:satMod val="160000"/>
                </a:srgbClr>
              </a:gs>
              <a:gs pos="50000">
                <a:srgbClr val="CCFF66">
                  <a:tint val="44500"/>
                  <a:satMod val="160000"/>
                </a:srgbClr>
              </a:gs>
              <a:gs pos="100000">
                <a:srgbClr val="CCFF66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your stance on the topic. </a:t>
            </a:r>
          </a:p>
        </p:txBody>
      </p:sp>
      <p:sp>
        <p:nvSpPr>
          <p:cNvPr id="10" name="Google Shape;153;p29">
            <a:extLst>
              <a:ext uri="{FF2B5EF4-FFF2-40B4-BE49-F238E27FC236}">
                <a16:creationId xmlns:a16="http://schemas.microsoft.com/office/drawing/2014/main" id="{622DB76E-447F-286D-D952-F78F8DB5BBF0}"/>
              </a:ext>
            </a:extLst>
          </p:cNvPr>
          <p:cNvSpPr txBox="1"/>
          <p:nvPr/>
        </p:nvSpPr>
        <p:spPr>
          <a:xfrm>
            <a:off x="2118829" y="3096459"/>
            <a:ext cx="5034870" cy="1224910"/>
          </a:xfrm>
          <a:prstGeom prst="rect">
            <a:avLst/>
          </a:prstGeom>
          <a:gradFill flip="none" rotWithShape="1">
            <a:gsLst>
              <a:gs pos="0">
                <a:srgbClr val="CCFF66">
                  <a:tint val="66000"/>
                  <a:satMod val="160000"/>
                </a:srgbClr>
              </a:gs>
              <a:gs pos="50000">
                <a:srgbClr val="CCFF66">
                  <a:tint val="44500"/>
                  <a:satMod val="160000"/>
                </a:srgbClr>
              </a:gs>
              <a:gs pos="100000">
                <a:srgbClr val="CCFF66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 have you selected this position on the issue?</a:t>
            </a:r>
            <a:endParaRPr lang="en-ZA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9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9"/>
          <p:cNvSpPr txBox="1"/>
          <p:nvPr/>
        </p:nvSpPr>
        <p:spPr>
          <a:xfrm>
            <a:off x="744075" y="609075"/>
            <a:ext cx="7701000" cy="39435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</a:endParaRPr>
          </a:p>
        </p:txBody>
      </p:sp>
      <p:pic>
        <p:nvPicPr>
          <p:cNvPr id="148" name="Google Shape;14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9"/>
          <p:cNvSpPr txBox="1"/>
          <p:nvPr/>
        </p:nvSpPr>
        <p:spPr>
          <a:xfrm>
            <a:off x="993458" y="1385175"/>
            <a:ext cx="7163407" cy="36929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2-3 paragraphs to state your arguments, each supported by strong facts. </a:t>
            </a:r>
          </a:p>
        </p:txBody>
      </p:sp>
      <p:sp>
        <p:nvSpPr>
          <p:cNvPr id="152" name="Google Shape;152;p29"/>
          <p:cNvSpPr txBox="1"/>
          <p:nvPr/>
        </p:nvSpPr>
        <p:spPr>
          <a:xfrm>
            <a:off x="4134808" y="796250"/>
            <a:ext cx="1081428" cy="487465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BODY</a:t>
            </a:r>
            <a:endParaRPr sz="2400" dirty="0"/>
          </a:p>
        </p:txBody>
      </p:sp>
      <p:sp>
        <p:nvSpPr>
          <p:cNvPr id="154" name="Google Shape;154;p29"/>
          <p:cNvSpPr txBox="1"/>
          <p:nvPr/>
        </p:nvSpPr>
        <p:spPr>
          <a:xfrm>
            <a:off x="2483855" y="2371479"/>
            <a:ext cx="4187112" cy="41084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" indent="-1143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176213" algn="l"/>
              </a:tabLs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Paragraph 4: State the opposing position. </a:t>
            </a:r>
            <a:endParaRPr lang="en-ZA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5" name="Google Shape;155;p29"/>
          <p:cNvSpPr txBox="1"/>
          <p:nvPr/>
        </p:nvSpPr>
        <p:spPr>
          <a:xfrm>
            <a:off x="1619928" y="3596047"/>
            <a:ext cx="5903092" cy="72939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Paragraph 5: Dispute, challenge and question the opposing opinions, backed with facts.</a:t>
            </a:r>
            <a:endParaRPr lang="en-ZA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Google Shape;150;p29">
            <a:extLst>
              <a:ext uri="{FF2B5EF4-FFF2-40B4-BE49-F238E27FC236}">
                <a16:creationId xmlns:a16="http://schemas.microsoft.com/office/drawing/2014/main" id="{29D19A47-A9D6-F6B5-6983-C69B0384ACEE}"/>
              </a:ext>
            </a:extLst>
          </p:cNvPr>
          <p:cNvSpPr txBox="1"/>
          <p:nvPr/>
        </p:nvSpPr>
        <p:spPr>
          <a:xfrm>
            <a:off x="875692" y="1890869"/>
            <a:ext cx="7409932" cy="36929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 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facts, evidence, and data (if available) to back up your position.</a:t>
            </a:r>
          </a:p>
        </p:txBody>
      </p:sp>
      <p:sp>
        <p:nvSpPr>
          <p:cNvPr id="15" name="Google Shape;154;p29">
            <a:extLst>
              <a:ext uri="{FF2B5EF4-FFF2-40B4-BE49-F238E27FC236}">
                <a16:creationId xmlns:a16="http://schemas.microsoft.com/office/drawing/2014/main" id="{1CA89313-89AB-958A-B749-ED46C964E45A}"/>
              </a:ext>
            </a:extLst>
          </p:cNvPr>
          <p:cNvSpPr txBox="1"/>
          <p:nvPr/>
        </p:nvSpPr>
        <p:spPr>
          <a:xfrm>
            <a:off x="1565986" y="2918734"/>
            <a:ext cx="6026305" cy="41084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Provide the facts that support the opposing position/opinion.</a:t>
            </a:r>
            <a:endParaRPr lang="en-ZA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154" grpId="0" animBg="1"/>
      <p:bldP spid="155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2"/>
          <p:cNvSpPr txBox="1"/>
          <p:nvPr/>
        </p:nvSpPr>
        <p:spPr>
          <a:xfrm>
            <a:off x="844200" y="1509150"/>
            <a:ext cx="7455600" cy="21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2"/>
          <p:cNvSpPr txBox="1"/>
          <p:nvPr/>
        </p:nvSpPr>
        <p:spPr>
          <a:xfrm>
            <a:off x="693600" y="564258"/>
            <a:ext cx="7756800" cy="4026600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ZA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5" name="Google Shape;18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32"/>
          <p:cNvSpPr txBox="1"/>
          <p:nvPr/>
        </p:nvSpPr>
        <p:spPr>
          <a:xfrm>
            <a:off x="3310106" y="863875"/>
            <a:ext cx="2977282" cy="58473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Aft>
                <a:spcPts val="0"/>
              </a:spcAft>
              <a:buNone/>
            </a:pPr>
            <a:r>
              <a:rPr lang="en" sz="3200" dirty="0">
                <a:solidFill>
                  <a:schemeClr val="dk1"/>
                </a:solidFill>
              </a:rPr>
              <a:t>CONCLUSION</a:t>
            </a:r>
          </a:p>
        </p:txBody>
      </p:sp>
      <p:sp>
        <p:nvSpPr>
          <p:cNvPr id="10" name="Google Shape;151;p29">
            <a:extLst>
              <a:ext uri="{FF2B5EF4-FFF2-40B4-BE49-F238E27FC236}">
                <a16:creationId xmlns:a16="http://schemas.microsoft.com/office/drawing/2014/main" id="{CC8E8BC9-9071-73CE-371C-14A6D20E05B4}"/>
              </a:ext>
            </a:extLst>
          </p:cNvPr>
          <p:cNvSpPr txBox="1"/>
          <p:nvPr/>
        </p:nvSpPr>
        <p:spPr>
          <a:xfrm>
            <a:off x="2934586" y="1899311"/>
            <a:ext cx="3636335" cy="5170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Briefly restate your opinion. </a:t>
            </a:r>
            <a:endParaRPr lang="en-Z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51;p29">
            <a:extLst>
              <a:ext uri="{FF2B5EF4-FFF2-40B4-BE49-F238E27FC236}">
                <a16:creationId xmlns:a16="http://schemas.microsoft.com/office/drawing/2014/main" id="{98E4113B-90CF-A973-F32A-B175CFF74FB3}"/>
              </a:ext>
            </a:extLst>
          </p:cNvPr>
          <p:cNvSpPr txBox="1"/>
          <p:nvPr/>
        </p:nvSpPr>
        <p:spPr>
          <a:xfrm>
            <a:off x="1743743" y="2951133"/>
            <a:ext cx="6209414" cy="5170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 solutions or stimulate interest in the issue. </a:t>
            </a:r>
            <a:endParaRPr lang="en-Z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A9625C-1B66-140A-C7B9-99CF4C5B6A01}"/>
              </a:ext>
            </a:extLst>
          </p:cNvPr>
          <p:cNvSpPr txBox="1"/>
          <p:nvPr/>
        </p:nvSpPr>
        <p:spPr>
          <a:xfrm>
            <a:off x="3839618" y="4731642"/>
            <a:ext cx="47099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 </a:t>
            </a:r>
            <a:r>
              <a:rPr lang="en-ZA" sz="9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https://worksheetplace.com/index.php?function=DisplaySheet&amp;sheet=Write-an-Editorial&amp;links</a:t>
            </a:r>
            <a:endParaRPr lang="en-ZA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239</Words>
  <Application>Microsoft Office PowerPoint</Application>
  <PresentationFormat>On-screen Show (16:9)</PresentationFormat>
  <Paragraphs>48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Corbel</vt:lpstr>
      <vt:lpstr>Symbol</vt:lpstr>
      <vt:lpstr>Times New Roman</vt:lpstr>
      <vt:lpstr>Wingdings</vt:lpstr>
      <vt:lpstr>Office Theme</vt:lpstr>
      <vt:lpstr>Writing Editorials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felicity</dc:creator>
  <dc:description/>
  <cp:lastModifiedBy>Tylin Moodley</cp:lastModifiedBy>
  <cp:revision>17</cp:revision>
  <dcterms:modified xsi:type="dcterms:W3CDTF">2023-03-16T12:34:07Z</dcterms:modified>
  <dc:language>en-ZA</dc:language>
</cp:coreProperties>
</file>