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9144000" cy="5143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600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90524" y="1026359"/>
            <a:ext cx="5742940" cy="10363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3998" cy="514349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63296" y="417576"/>
            <a:ext cx="8217407" cy="430834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4540" y="1026359"/>
            <a:ext cx="3134918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90524" y="2128211"/>
            <a:ext cx="6908165" cy="139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ontrack-media.net/english_gateway/E6/g_E6RdM2L3/g_E6RdM2L3s2a.html" TargetMode="Externa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4457700"/>
            <a:chOff x="0" y="0"/>
            <a:chExt cx="9144000" cy="44577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830323"/>
              <a:ext cx="9144000" cy="2627375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22681" y="4420361"/>
              <a:ext cx="8972550" cy="0"/>
            </a:xfrm>
            <a:custGeom>
              <a:avLst/>
              <a:gdLst/>
              <a:ahLst/>
              <a:cxnLst/>
              <a:rect l="l" t="t" r="r" b="b"/>
              <a:pathLst>
                <a:path w="8972550">
                  <a:moveTo>
                    <a:pt x="0" y="0"/>
                  </a:moveTo>
                  <a:lnTo>
                    <a:pt x="1439418" y="0"/>
                  </a:lnTo>
                </a:path>
                <a:path w="8972550">
                  <a:moveTo>
                    <a:pt x="4850130" y="0"/>
                  </a:moveTo>
                  <a:lnTo>
                    <a:pt x="8972143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562100" y="0"/>
              <a:ext cx="3411220" cy="4457700"/>
            </a:xfrm>
            <a:custGeom>
              <a:avLst/>
              <a:gdLst/>
              <a:ahLst/>
              <a:cxnLst/>
              <a:rect l="l" t="t" r="r" b="b"/>
              <a:pathLst>
                <a:path w="3411220" h="4457700">
                  <a:moveTo>
                    <a:pt x="3410712" y="0"/>
                  </a:moveTo>
                  <a:lnTo>
                    <a:pt x="0" y="0"/>
                  </a:lnTo>
                  <a:lnTo>
                    <a:pt x="0" y="4457700"/>
                  </a:lnTo>
                  <a:lnTo>
                    <a:pt x="3410712" y="4457700"/>
                  </a:lnTo>
                  <a:lnTo>
                    <a:pt x="3410712" y="0"/>
                  </a:lnTo>
                  <a:close/>
                </a:path>
              </a:pathLst>
            </a:custGeom>
            <a:solidFill>
              <a:srgbClr val="629D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10312" y="2264664"/>
              <a:ext cx="1142999" cy="1682495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1562100" y="2264664"/>
            <a:ext cx="3386454" cy="1790700"/>
          </a:xfrm>
          <a:prstGeom prst="rect">
            <a:avLst/>
          </a:prstGeom>
          <a:solidFill>
            <a:srgbClr val="629DD1"/>
          </a:solidFill>
          <a:ln w="9525">
            <a:solidFill>
              <a:srgbClr val="629DD1"/>
            </a:solidFill>
          </a:ln>
        </p:spPr>
        <p:txBody>
          <a:bodyPr vert="horz" wrap="square" lIns="0" tIns="253365" rIns="0" bIns="0" rtlCol="0">
            <a:spAutoFit/>
          </a:bodyPr>
          <a:lstStyle/>
          <a:p>
            <a:pPr marL="68580" marR="306705">
              <a:lnSpc>
                <a:spcPts val="3890"/>
              </a:lnSpc>
              <a:spcBef>
                <a:spcPts val="1995"/>
              </a:spcBef>
            </a:pPr>
            <a:r>
              <a:rPr sz="3600" b="1" dirty="0">
                <a:latin typeface="Calibri"/>
                <a:cs typeface="Calibri"/>
              </a:rPr>
              <a:t>Structure</a:t>
            </a:r>
            <a:r>
              <a:rPr sz="3600" b="1" spc="-15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of </a:t>
            </a:r>
            <a:r>
              <a:rPr sz="3600" b="1" spc="-25" dirty="0">
                <a:latin typeface="Calibri"/>
                <a:cs typeface="Calibri"/>
              </a:rPr>
              <a:t>the </a:t>
            </a:r>
            <a:r>
              <a:rPr sz="3600" b="1" spc="-20" dirty="0">
                <a:latin typeface="Calibri"/>
                <a:cs typeface="Calibri"/>
              </a:rPr>
              <a:t>Plot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FALLING </a:t>
            </a:r>
            <a:r>
              <a:rPr spc="-10" dirty="0"/>
              <a:t>ACTION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1143000" y="2128211"/>
            <a:ext cx="6908165" cy="1397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These</a:t>
            </a:r>
            <a:r>
              <a:rPr spc="-25" dirty="0"/>
              <a:t> </a:t>
            </a:r>
            <a:r>
              <a:rPr dirty="0"/>
              <a:t>are</a:t>
            </a:r>
            <a:r>
              <a:rPr spc="-10" dirty="0"/>
              <a:t> </a:t>
            </a:r>
            <a:r>
              <a:rPr dirty="0"/>
              <a:t>events</a:t>
            </a:r>
            <a:r>
              <a:rPr spc="-20" dirty="0"/>
              <a:t> </a:t>
            </a:r>
            <a:r>
              <a:rPr dirty="0"/>
              <a:t>that</a:t>
            </a:r>
            <a:r>
              <a:rPr spc="-30" dirty="0"/>
              <a:t> </a:t>
            </a:r>
            <a:r>
              <a:rPr dirty="0"/>
              <a:t>occur</a:t>
            </a:r>
            <a:r>
              <a:rPr spc="-15" dirty="0"/>
              <a:t> </a:t>
            </a:r>
            <a:r>
              <a:rPr dirty="0"/>
              <a:t>after</a:t>
            </a:r>
            <a:r>
              <a:rPr spc="-3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spc="-10" dirty="0"/>
              <a:t>climax.</a:t>
            </a:r>
          </a:p>
          <a:p>
            <a:pPr>
              <a:lnSpc>
                <a:spcPct val="100000"/>
              </a:lnSpc>
              <a:spcBef>
                <a:spcPts val="60"/>
              </a:spcBef>
            </a:pPr>
            <a:endParaRPr sz="2900" dirty="0"/>
          </a:p>
          <a:p>
            <a:pPr marL="12700">
              <a:lnSpc>
                <a:spcPct val="100000"/>
              </a:lnSpc>
            </a:pPr>
            <a:r>
              <a:rPr dirty="0"/>
              <a:t>These</a:t>
            </a:r>
            <a:r>
              <a:rPr spc="-35" dirty="0"/>
              <a:t> </a:t>
            </a:r>
            <a:r>
              <a:rPr dirty="0"/>
              <a:t>events</a:t>
            </a:r>
            <a:r>
              <a:rPr spc="-25" dirty="0"/>
              <a:t> </a:t>
            </a:r>
            <a:r>
              <a:rPr dirty="0"/>
              <a:t>lead</a:t>
            </a:r>
            <a:r>
              <a:rPr spc="-5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spc="-10" dirty="0"/>
              <a:t>resolution.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779" y="4715255"/>
            <a:ext cx="304787" cy="304799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523439"/>
            <a:ext cx="7470140" cy="574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FALLING</a:t>
            </a:r>
            <a:r>
              <a:rPr spc="-20" dirty="0"/>
              <a:t> </a:t>
            </a:r>
            <a:r>
              <a:rPr dirty="0"/>
              <a:t>ACTION</a:t>
            </a:r>
            <a:r>
              <a:rPr spc="-10" dirty="0"/>
              <a:t> </a:t>
            </a:r>
            <a:r>
              <a:rPr dirty="0"/>
              <a:t>IN</a:t>
            </a:r>
            <a:r>
              <a:rPr spc="5" dirty="0"/>
              <a:t> </a:t>
            </a:r>
            <a:r>
              <a:rPr u="sng" dirty="0">
                <a:uFill>
                  <a:solidFill>
                    <a:srgbClr val="000000"/>
                  </a:solidFill>
                </a:uFill>
              </a:rPr>
              <a:t>THINGS</a:t>
            </a:r>
            <a:r>
              <a:rPr u="sng" spc="-1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sng" dirty="0">
                <a:uFill>
                  <a:solidFill>
                    <a:srgbClr val="000000"/>
                  </a:solidFill>
                </a:uFill>
              </a:rPr>
              <a:t>FALL</a:t>
            </a:r>
            <a:r>
              <a:rPr u="sng" spc="-1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sng" spc="-10" dirty="0">
                <a:uFill>
                  <a:solidFill>
                    <a:srgbClr val="000000"/>
                  </a:solidFill>
                </a:uFill>
              </a:rPr>
              <a:t>APART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19124" y="1200150"/>
            <a:ext cx="7399020" cy="3390265"/>
          </a:xfrm>
          <a:prstGeom prst="rect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wrap="square" lIns="0" tIns="12065" rIns="0" bIns="0" rtlCol="0">
            <a:spAutoFit/>
          </a:bodyPr>
          <a:lstStyle/>
          <a:p>
            <a:pPr marL="12700" marR="300990">
              <a:lnSpc>
                <a:spcPct val="114999"/>
              </a:lnSpc>
              <a:spcBef>
                <a:spcPts val="95"/>
              </a:spcBef>
            </a:pPr>
            <a:r>
              <a:rPr sz="3200" dirty="0">
                <a:latin typeface="Calibri"/>
                <a:cs typeface="Calibri"/>
              </a:rPr>
              <a:t>The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villagers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allow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white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government's </a:t>
            </a:r>
            <a:r>
              <a:rPr sz="3200" dirty="0">
                <a:latin typeface="Calibri"/>
                <a:cs typeface="Calibri"/>
              </a:rPr>
              <a:t>messengers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to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escape.</a:t>
            </a:r>
            <a:endParaRPr sz="3200" dirty="0">
              <a:latin typeface="Calibri"/>
              <a:cs typeface="Calibri"/>
            </a:endParaRPr>
          </a:p>
          <a:p>
            <a:pPr marL="12700" marR="237490">
              <a:lnSpc>
                <a:spcPct val="114999"/>
              </a:lnSpc>
            </a:pPr>
            <a:r>
              <a:rPr sz="3200" dirty="0">
                <a:latin typeface="Calibri"/>
                <a:cs typeface="Calibri"/>
              </a:rPr>
              <a:t>Okonkwo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realizes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that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none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villagers </a:t>
            </a:r>
            <a:r>
              <a:rPr sz="3200" dirty="0">
                <a:latin typeface="Calibri"/>
                <a:cs typeface="Calibri"/>
              </a:rPr>
              <a:t>support</a:t>
            </a:r>
            <a:r>
              <a:rPr sz="3200" spc="-20" dirty="0">
                <a:latin typeface="Calibri"/>
                <a:cs typeface="Calibri"/>
              </a:rPr>
              <a:t> him.</a:t>
            </a:r>
            <a:endParaRPr sz="3200" dirty="0">
              <a:latin typeface="Calibri"/>
              <a:cs typeface="Calibri"/>
            </a:endParaRPr>
          </a:p>
          <a:p>
            <a:pPr marL="12700" marR="5080">
              <a:lnSpc>
                <a:spcPct val="114999"/>
              </a:lnSpc>
            </a:pPr>
            <a:r>
              <a:rPr sz="3200" dirty="0">
                <a:latin typeface="Calibri"/>
                <a:cs typeface="Calibri"/>
              </a:rPr>
              <a:t>The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Ibo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people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will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not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go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to war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against</a:t>
            </a:r>
            <a:r>
              <a:rPr sz="3200" spc="1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the </a:t>
            </a:r>
            <a:r>
              <a:rPr sz="3200" dirty="0">
                <a:latin typeface="Calibri"/>
                <a:cs typeface="Calibri"/>
              </a:rPr>
              <a:t>colonial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government.</a:t>
            </a:r>
            <a:endParaRPr sz="32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779" y="4715255"/>
            <a:ext cx="304787" cy="304799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97866" y="2262323"/>
            <a:ext cx="7836534" cy="10769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4999"/>
              </a:lnSpc>
              <a:spcBef>
                <a:spcPts val="100"/>
              </a:spcBef>
            </a:pPr>
            <a:r>
              <a:rPr sz="3000" dirty="0">
                <a:latin typeface="Calibri"/>
                <a:cs typeface="Calibri"/>
              </a:rPr>
              <a:t>This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is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end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of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story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where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conflicts</a:t>
            </a:r>
            <a:r>
              <a:rPr sz="3000" spc="-25" dirty="0">
                <a:latin typeface="Calibri"/>
                <a:cs typeface="Calibri"/>
              </a:rPr>
              <a:t> and </a:t>
            </a:r>
            <a:r>
              <a:rPr sz="3000" dirty="0">
                <a:latin typeface="Calibri"/>
                <a:cs typeface="Calibri"/>
              </a:rPr>
              <a:t>problems are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resolved.</a:t>
            </a:r>
            <a:endParaRPr sz="30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779" y="4715255"/>
            <a:ext cx="304787" cy="3047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2294D8C-AB6A-F469-DE6E-E28561A3CDBB}"/>
              </a:ext>
            </a:extLst>
          </p:cNvPr>
          <p:cNvSpPr txBox="1"/>
          <p:nvPr/>
        </p:nvSpPr>
        <p:spPr>
          <a:xfrm>
            <a:off x="3124200" y="1123950"/>
            <a:ext cx="3172663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ZA" sz="3600" spc="-10" dirty="0"/>
              <a:t>RESOLUTION</a:t>
            </a:r>
            <a:endParaRPr lang="en-ZA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86408" y="1154375"/>
            <a:ext cx="6769100" cy="5740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RESOLUTION</a:t>
            </a:r>
            <a:r>
              <a:rPr spc="-15" dirty="0"/>
              <a:t> </a:t>
            </a:r>
            <a:r>
              <a:rPr dirty="0"/>
              <a:t>IN</a:t>
            </a:r>
            <a:r>
              <a:rPr spc="-20" dirty="0"/>
              <a:t> </a:t>
            </a:r>
            <a:r>
              <a:rPr u="sng" dirty="0">
                <a:uFill>
                  <a:solidFill>
                    <a:srgbClr val="000000"/>
                  </a:solidFill>
                </a:uFill>
              </a:rPr>
              <a:t>THINGS</a:t>
            </a:r>
            <a:r>
              <a:rPr u="sng" spc="-2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sng" dirty="0">
                <a:uFill>
                  <a:solidFill>
                    <a:srgbClr val="000000"/>
                  </a:solidFill>
                </a:uFill>
              </a:rPr>
              <a:t>FALL</a:t>
            </a:r>
            <a:r>
              <a:rPr u="sng" spc="-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sng" spc="-10" dirty="0">
                <a:uFill>
                  <a:solidFill>
                    <a:srgbClr val="000000"/>
                  </a:solidFill>
                </a:uFill>
              </a:rPr>
              <a:t>APART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15341" y="1979295"/>
            <a:ext cx="7490459" cy="2268855"/>
          </a:xfrm>
          <a:prstGeom prst="rect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wrap="square" lIns="0" tIns="12065" rIns="0" bIns="0" rtlCol="0">
            <a:spAutoFit/>
          </a:bodyPr>
          <a:lstStyle/>
          <a:p>
            <a:pPr marL="12700" marR="309245">
              <a:lnSpc>
                <a:spcPct val="114999"/>
              </a:lnSpc>
              <a:spcBef>
                <a:spcPts val="95"/>
              </a:spcBef>
            </a:pPr>
            <a:r>
              <a:rPr sz="3200" dirty="0">
                <a:latin typeface="Calibri"/>
                <a:cs typeface="Calibri"/>
              </a:rPr>
              <a:t>Okonkwo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chooses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to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commit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suicide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rather </a:t>
            </a:r>
            <a:r>
              <a:rPr sz="3200" dirty="0">
                <a:latin typeface="Calibri"/>
                <a:cs typeface="Calibri"/>
              </a:rPr>
              <a:t>than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be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tried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colonial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court.</a:t>
            </a:r>
            <a:endParaRPr sz="3200" dirty="0">
              <a:latin typeface="Calibri"/>
              <a:cs typeface="Calibri"/>
            </a:endParaRPr>
          </a:p>
          <a:p>
            <a:pPr marL="12700" marR="5080">
              <a:lnSpc>
                <a:spcPct val="114999"/>
              </a:lnSpc>
            </a:pPr>
            <a:r>
              <a:rPr sz="3200" dirty="0">
                <a:latin typeface="Calibri"/>
                <a:cs typeface="Calibri"/>
              </a:rPr>
              <a:t>His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death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is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considered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sin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he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is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denied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burial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elder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clan.</a:t>
            </a:r>
            <a:endParaRPr sz="32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779" y="4715255"/>
            <a:ext cx="304787" cy="30479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0524" y="1525622"/>
            <a:ext cx="7641590" cy="17316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wrap="square" lIns="0" tIns="107314" rIns="0" bIns="0" rtlCol="0">
            <a:spAutoFit/>
          </a:bodyPr>
          <a:lstStyle/>
          <a:p>
            <a:pPr marL="320040" algn="ctr">
              <a:lnSpc>
                <a:spcPct val="100000"/>
              </a:lnSpc>
              <a:spcBef>
                <a:spcPts val="844"/>
              </a:spcBef>
            </a:pPr>
            <a:r>
              <a:rPr dirty="0"/>
              <a:t>THE</a:t>
            </a:r>
            <a:r>
              <a:rPr spc="-25" dirty="0"/>
              <a:t> </a:t>
            </a:r>
            <a:r>
              <a:rPr spc="-20" dirty="0"/>
              <a:t>PLOT</a:t>
            </a:r>
          </a:p>
          <a:p>
            <a:pPr marL="12700" marR="5080">
              <a:lnSpc>
                <a:spcPct val="114999"/>
              </a:lnSpc>
              <a:spcBef>
                <a:spcPts val="85"/>
              </a:spcBef>
            </a:pPr>
            <a:r>
              <a:rPr sz="3000" dirty="0"/>
              <a:t>This</a:t>
            </a:r>
            <a:r>
              <a:rPr sz="3000" spc="-5" dirty="0"/>
              <a:t> </a:t>
            </a:r>
            <a:r>
              <a:rPr sz="3000" dirty="0"/>
              <a:t>is</a:t>
            </a:r>
            <a:r>
              <a:rPr sz="3000" spc="-15" dirty="0"/>
              <a:t> </a:t>
            </a:r>
            <a:r>
              <a:rPr sz="3000" dirty="0"/>
              <a:t>the</a:t>
            </a:r>
            <a:r>
              <a:rPr sz="3000" spc="-25" dirty="0"/>
              <a:t> </a:t>
            </a:r>
            <a:r>
              <a:rPr sz="3000" dirty="0"/>
              <a:t>sequencing</a:t>
            </a:r>
            <a:r>
              <a:rPr sz="3000" spc="-15" dirty="0"/>
              <a:t> </a:t>
            </a:r>
            <a:r>
              <a:rPr sz="3000" dirty="0"/>
              <a:t>of</a:t>
            </a:r>
            <a:r>
              <a:rPr sz="3000" spc="-5" dirty="0"/>
              <a:t> </a:t>
            </a:r>
            <a:r>
              <a:rPr sz="3000" dirty="0"/>
              <a:t>events</a:t>
            </a:r>
            <a:r>
              <a:rPr sz="3000" spc="-25" dirty="0"/>
              <a:t> </a:t>
            </a:r>
            <a:r>
              <a:rPr sz="3000" dirty="0"/>
              <a:t>to</a:t>
            </a:r>
            <a:r>
              <a:rPr sz="3000" spc="-15" dirty="0"/>
              <a:t> </a:t>
            </a:r>
            <a:r>
              <a:rPr sz="3000" dirty="0"/>
              <a:t>create</a:t>
            </a:r>
            <a:r>
              <a:rPr sz="3000" spc="-35" dirty="0"/>
              <a:t> </a:t>
            </a:r>
            <a:r>
              <a:rPr sz="3000" dirty="0"/>
              <a:t>a</a:t>
            </a:r>
            <a:r>
              <a:rPr sz="3000" spc="-10" dirty="0"/>
              <a:t> story. </a:t>
            </a:r>
            <a:r>
              <a:rPr sz="3000" dirty="0"/>
              <a:t>There</a:t>
            </a:r>
            <a:r>
              <a:rPr sz="3000" spc="-20" dirty="0"/>
              <a:t> </a:t>
            </a:r>
            <a:r>
              <a:rPr sz="3000" dirty="0"/>
              <a:t>are</a:t>
            </a:r>
            <a:r>
              <a:rPr sz="3000" spc="-25" dirty="0"/>
              <a:t> </a:t>
            </a:r>
            <a:r>
              <a:rPr sz="3000" dirty="0"/>
              <a:t>5 essential</a:t>
            </a:r>
            <a:r>
              <a:rPr sz="3000" spc="-25" dirty="0"/>
              <a:t> </a:t>
            </a:r>
            <a:r>
              <a:rPr sz="3000" dirty="0"/>
              <a:t>parts</a:t>
            </a:r>
            <a:r>
              <a:rPr sz="3000" spc="-10" dirty="0"/>
              <a:t> </a:t>
            </a:r>
            <a:r>
              <a:rPr sz="3000" dirty="0"/>
              <a:t>of</a:t>
            </a:r>
            <a:r>
              <a:rPr sz="3000" spc="-20" dirty="0"/>
              <a:t> </a:t>
            </a:r>
            <a:r>
              <a:rPr sz="3000" dirty="0"/>
              <a:t>the</a:t>
            </a:r>
            <a:r>
              <a:rPr sz="3000" spc="-20" dirty="0"/>
              <a:t> </a:t>
            </a:r>
            <a:r>
              <a:rPr sz="3000" spc="-10" dirty="0"/>
              <a:t>plot:</a:t>
            </a:r>
            <a:endParaRPr sz="3000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779" y="4715255"/>
            <a:ext cx="304787" cy="30479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5143500"/>
            <a:chOff x="0" y="0"/>
            <a:chExt cx="9144000" cy="51435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9143998" cy="5143499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3296" y="417576"/>
              <a:ext cx="8217407" cy="4308347"/>
            </a:xfrm>
            <a:prstGeom prst="rect">
              <a:avLst/>
            </a:prstGeom>
          </p:spPr>
        </p:pic>
      </p:grp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44779" y="4715255"/>
            <a:ext cx="304787" cy="30479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23544" y="574548"/>
            <a:ext cx="7299959" cy="3983735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4144250" y="4719304"/>
            <a:ext cx="388556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10" dirty="0">
                <a:solidFill>
                  <a:srgbClr val="4A86E8"/>
                </a:solidFill>
                <a:latin typeface="Calibri"/>
                <a:cs typeface="Calibri"/>
                <a:hlinkClick r:id="rId6"/>
              </a:rPr>
              <a:t>http://ontrack-media.net/english_gateway/E6/g_E6RdM2L3/g_E6RdM2L3s2a.html</a:t>
            </a:r>
            <a:endParaRPr sz="9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26688" y="666750"/>
            <a:ext cx="2287905" cy="574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EXPOSITION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67460" y="1579571"/>
            <a:ext cx="6657340" cy="2311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 marR="1511935">
              <a:lnSpc>
                <a:spcPct val="100000"/>
              </a:lnSpc>
              <a:spcBef>
                <a:spcPts val="100"/>
              </a:spcBef>
              <a:tabLst>
                <a:tab pos="2242185" algn="l"/>
              </a:tabLst>
            </a:pPr>
            <a:r>
              <a:rPr sz="3000" dirty="0">
                <a:latin typeface="Calibri"/>
                <a:cs typeface="Calibri"/>
              </a:rPr>
              <a:t>This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is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beginning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of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story. </a:t>
            </a:r>
            <a:r>
              <a:rPr sz="3000" dirty="0">
                <a:latin typeface="Calibri"/>
                <a:cs typeface="Calibri"/>
              </a:rPr>
              <a:t>It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introduces:</a:t>
            </a:r>
            <a:r>
              <a:rPr sz="3000" dirty="0">
                <a:latin typeface="Calibri"/>
                <a:cs typeface="Calibri"/>
              </a:rPr>
              <a:t>	</a:t>
            </a:r>
            <a:r>
              <a:rPr sz="3000" spc="-10" dirty="0">
                <a:latin typeface="Calibri"/>
                <a:cs typeface="Calibri"/>
              </a:rPr>
              <a:t>Characters</a:t>
            </a:r>
            <a:endParaRPr sz="3000" dirty="0">
              <a:latin typeface="Calibri"/>
              <a:cs typeface="Calibri"/>
            </a:endParaRPr>
          </a:p>
          <a:p>
            <a:pPr marL="2298700">
              <a:lnSpc>
                <a:spcPct val="100000"/>
              </a:lnSpc>
            </a:pPr>
            <a:r>
              <a:rPr sz="3000" spc="-10" dirty="0">
                <a:latin typeface="Calibri"/>
                <a:cs typeface="Calibri"/>
              </a:rPr>
              <a:t>Setting</a:t>
            </a:r>
            <a:endParaRPr sz="3000" dirty="0">
              <a:latin typeface="Calibri"/>
              <a:cs typeface="Calibri"/>
            </a:endParaRPr>
          </a:p>
          <a:p>
            <a:pPr marL="2298700" marR="5080">
              <a:lnSpc>
                <a:spcPct val="100000"/>
              </a:lnSpc>
            </a:pPr>
            <a:r>
              <a:rPr sz="3000" dirty="0">
                <a:latin typeface="Calibri"/>
                <a:cs typeface="Calibri"/>
              </a:rPr>
              <a:t>Some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aspects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of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story </a:t>
            </a:r>
            <a:r>
              <a:rPr sz="3000" dirty="0">
                <a:latin typeface="Calibri"/>
                <a:cs typeface="Calibri"/>
              </a:rPr>
              <a:t>Some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aspects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of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conflict</a:t>
            </a:r>
            <a:endParaRPr sz="30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779" y="4715255"/>
            <a:ext cx="304787" cy="30479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59560" y="549910"/>
            <a:ext cx="6624955" cy="574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EXPOSITION</a:t>
            </a:r>
            <a:r>
              <a:rPr spc="-25" dirty="0"/>
              <a:t> </a:t>
            </a:r>
            <a:r>
              <a:rPr dirty="0"/>
              <a:t>IN </a:t>
            </a:r>
            <a:r>
              <a:rPr u="sng" dirty="0">
                <a:uFill>
                  <a:solidFill>
                    <a:srgbClr val="000000"/>
                  </a:solidFill>
                </a:uFill>
              </a:rPr>
              <a:t>THINGS</a:t>
            </a:r>
            <a:r>
              <a:rPr u="sng" spc="-2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sng" dirty="0">
                <a:uFill>
                  <a:solidFill>
                    <a:srgbClr val="000000"/>
                  </a:solidFill>
                </a:uFill>
              </a:rPr>
              <a:t>FALL</a:t>
            </a:r>
            <a:r>
              <a:rPr u="sng" spc="-5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sng" spc="-10" dirty="0">
                <a:uFill>
                  <a:solidFill>
                    <a:srgbClr val="000000"/>
                  </a:solidFill>
                </a:uFill>
              </a:rPr>
              <a:t>APART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24" y="1258007"/>
            <a:ext cx="7800340" cy="3180080"/>
          </a:xfrm>
          <a:prstGeom prst="rect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 marR="96520">
              <a:lnSpc>
                <a:spcPct val="114999"/>
              </a:lnSpc>
              <a:spcBef>
                <a:spcPts val="100"/>
              </a:spcBef>
            </a:pPr>
            <a:r>
              <a:rPr sz="3000" dirty="0">
                <a:latin typeface="Calibri"/>
                <a:cs typeface="Calibri"/>
              </a:rPr>
              <a:t>Okonkwo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is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presented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at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height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of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his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glory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in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Ibo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community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of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Umuofia.</a:t>
            </a:r>
            <a:endParaRPr sz="3000" dirty="0">
              <a:latin typeface="Calibri"/>
              <a:cs typeface="Calibri"/>
            </a:endParaRPr>
          </a:p>
          <a:p>
            <a:pPr marL="12700" marR="5080">
              <a:lnSpc>
                <a:spcPct val="114999"/>
              </a:lnSpc>
            </a:pPr>
            <a:r>
              <a:rPr sz="3000" dirty="0">
                <a:latin typeface="Calibri"/>
                <a:cs typeface="Calibri"/>
              </a:rPr>
              <a:t>He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has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established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himself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through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hard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work </a:t>
            </a:r>
            <a:r>
              <a:rPr sz="3000" spc="-25" dirty="0">
                <a:latin typeface="Calibri"/>
                <a:cs typeface="Calibri"/>
              </a:rPr>
              <a:t>and </a:t>
            </a:r>
            <a:r>
              <a:rPr sz="3000" dirty="0">
                <a:latin typeface="Calibri"/>
                <a:cs typeface="Calibri"/>
              </a:rPr>
              <a:t>determination.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This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makes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his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fall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more</a:t>
            </a:r>
            <a:r>
              <a:rPr sz="3000" spc="-10" dirty="0">
                <a:latin typeface="Calibri"/>
                <a:cs typeface="Calibri"/>
              </a:rPr>
              <a:t> tragic.</a:t>
            </a:r>
            <a:endParaRPr sz="3000" dirty="0">
              <a:latin typeface="Calibri"/>
              <a:cs typeface="Calibri"/>
            </a:endParaRPr>
          </a:p>
          <a:p>
            <a:pPr marL="12700" marR="128905">
              <a:lnSpc>
                <a:spcPct val="114999"/>
              </a:lnSpc>
            </a:pPr>
            <a:r>
              <a:rPr sz="3000" dirty="0">
                <a:latin typeface="Calibri"/>
                <a:cs typeface="Calibri"/>
              </a:rPr>
              <a:t>His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greatest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fear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is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that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he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will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be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failure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like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his </a:t>
            </a:r>
            <a:r>
              <a:rPr sz="3000" dirty="0">
                <a:latin typeface="Calibri"/>
                <a:cs typeface="Calibri"/>
              </a:rPr>
              <a:t>father,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Unoka: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weak,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effeminate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and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poor.</a:t>
            </a:r>
            <a:endParaRPr sz="30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779" y="4715255"/>
            <a:ext cx="304787" cy="30479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55575">
              <a:lnSpc>
                <a:spcPct val="100000"/>
              </a:lnSpc>
              <a:spcBef>
                <a:spcPts val="100"/>
              </a:spcBef>
            </a:pPr>
            <a:r>
              <a:rPr dirty="0"/>
              <a:t>RISING</a:t>
            </a:r>
            <a:r>
              <a:rPr spc="-10" dirty="0"/>
              <a:t> ACTION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24" y="1823411"/>
            <a:ext cx="7828280" cy="23114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dirty="0">
                <a:latin typeface="Calibri"/>
                <a:cs typeface="Calibri"/>
              </a:rPr>
              <a:t>This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relates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to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events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that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are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unresolved and</a:t>
            </a:r>
            <a:r>
              <a:rPr sz="3000" spc="-25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that </a:t>
            </a:r>
            <a:r>
              <a:rPr sz="3000" dirty="0">
                <a:latin typeface="Calibri"/>
                <a:cs typeface="Calibri"/>
              </a:rPr>
              <a:t>lead</a:t>
            </a:r>
            <a:r>
              <a:rPr sz="3000" spc="-1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to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the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climax.</a:t>
            </a:r>
            <a:endParaRPr sz="3000" dirty="0">
              <a:latin typeface="Calibri"/>
              <a:cs typeface="Calibri"/>
            </a:endParaRPr>
          </a:p>
          <a:p>
            <a:pPr marL="12700" marR="345440">
              <a:lnSpc>
                <a:spcPct val="100000"/>
              </a:lnSpc>
            </a:pPr>
            <a:r>
              <a:rPr sz="3000" dirty="0">
                <a:latin typeface="Calibri"/>
                <a:cs typeface="Calibri"/>
              </a:rPr>
              <a:t>These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events,</a:t>
            </a:r>
            <a:r>
              <a:rPr sz="3000" spc="-3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by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revealing</a:t>
            </a:r>
            <a:r>
              <a:rPr sz="3000" spc="-2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character</a:t>
            </a:r>
            <a:r>
              <a:rPr sz="3000" spc="-4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flaws</a:t>
            </a:r>
            <a:r>
              <a:rPr sz="3000" spc="-5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and </a:t>
            </a:r>
            <a:r>
              <a:rPr sz="3000" dirty="0">
                <a:latin typeface="Calibri"/>
                <a:cs typeface="Calibri"/>
              </a:rPr>
              <a:t>background</a:t>
            </a:r>
            <a:r>
              <a:rPr sz="3000" spc="-4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circumstances,</a:t>
            </a:r>
            <a:r>
              <a:rPr sz="3000" spc="-4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create</a:t>
            </a:r>
            <a:r>
              <a:rPr sz="3000" spc="-4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suspense</a:t>
            </a:r>
            <a:r>
              <a:rPr sz="3000" spc="-15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and </a:t>
            </a:r>
            <a:r>
              <a:rPr sz="3000" spc="-10" dirty="0">
                <a:latin typeface="Calibri"/>
                <a:cs typeface="Calibri"/>
              </a:rPr>
              <a:t>tension.</a:t>
            </a:r>
            <a:endParaRPr sz="30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779" y="4715255"/>
            <a:ext cx="304787" cy="30479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9144" y="523439"/>
            <a:ext cx="7183755" cy="574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RISING</a:t>
            </a:r>
            <a:r>
              <a:rPr spc="-15" dirty="0"/>
              <a:t> </a:t>
            </a:r>
            <a:r>
              <a:rPr dirty="0"/>
              <a:t>ACTION</a:t>
            </a:r>
            <a:r>
              <a:rPr spc="5" dirty="0"/>
              <a:t> </a:t>
            </a:r>
            <a:r>
              <a:rPr dirty="0"/>
              <a:t>IN</a:t>
            </a:r>
            <a:r>
              <a:rPr spc="-10" dirty="0"/>
              <a:t> </a:t>
            </a:r>
            <a:r>
              <a:rPr u="sng" dirty="0">
                <a:uFill>
                  <a:solidFill>
                    <a:srgbClr val="000000"/>
                  </a:solidFill>
                </a:uFill>
              </a:rPr>
              <a:t>THINGS</a:t>
            </a:r>
            <a:r>
              <a:rPr u="sng" spc="-10"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u="sng" dirty="0">
                <a:uFill>
                  <a:solidFill>
                    <a:srgbClr val="000000"/>
                  </a:solidFill>
                </a:uFill>
              </a:rPr>
              <a:t>FALL</a:t>
            </a:r>
            <a:r>
              <a:rPr u="sng" spc="-10" dirty="0">
                <a:uFill>
                  <a:solidFill>
                    <a:srgbClr val="000000"/>
                  </a:solidFill>
                </a:uFill>
              </a:rPr>
              <a:t> APART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0524" y="1276350"/>
            <a:ext cx="7776209" cy="3215640"/>
          </a:xfrm>
          <a:prstGeom prst="rect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 marR="178435">
              <a:lnSpc>
                <a:spcPct val="114999"/>
              </a:lnSpc>
              <a:spcBef>
                <a:spcPts val="100"/>
              </a:spcBef>
            </a:pPr>
            <a:r>
              <a:rPr sz="2600" dirty="0">
                <a:latin typeface="Calibri"/>
                <a:cs typeface="Calibri"/>
              </a:rPr>
              <a:t>Okonkwo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is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exiled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after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accidentally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killing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Ezeudu’s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son. </a:t>
            </a:r>
            <a:r>
              <a:rPr sz="2600" dirty="0">
                <a:latin typeface="Calibri"/>
                <a:cs typeface="Calibri"/>
              </a:rPr>
              <a:t>On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his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return,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he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sees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the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effects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of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Christianity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on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his </a:t>
            </a:r>
            <a:r>
              <a:rPr sz="2600" spc="-10" dirty="0">
                <a:latin typeface="Calibri"/>
                <a:cs typeface="Calibri"/>
              </a:rPr>
              <a:t>tribe.</a:t>
            </a:r>
            <a:endParaRPr sz="2600" dirty="0">
              <a:latin typeface="Calibri"/>
              <a:cs typeface="Calibri"/>
            </a:endParaRPr>
          </a:p>
          <a:p>
            <a:pPr marL="12700" marR="276225">
              <a:lnSpc>
                <a:spcPct val="114999"/>
              </a:lnSpc>
            </a:pPr>
            <a:r>
              <a:rPr sz="2600" dirty="0">
                <a:latin typeface="Calibri"/>
                <a:cs typeface="Calibri"/>
              </a:rPr>
              <a:t>Umuofian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leaders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burn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the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church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after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Enoch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unmasks </a:t>
            </a:r>
            <a:r>
              <a:rPr sz="2600" dirty="0">
                <a:latin typeface="Calibri"/>
                <a:cs typeface="Calibri"/>
              </a:rPr>
              <a:t>the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egwugwu.</a:t>
            </a:r>
            <a:endParaRPr sz="2600" dirty="0">
              <a:latin typeface="Calibri"/>
              <a:cs typeface="Calibri"/>
            </a:endParaRPr>
          </a:p>
          <a:p>
            <a:pPr marL="12700" marR="5080">
              <a:lnSpc>
                <a:spcPct val="114999"/>
              </a:lnSpc>
            </a:pPr>
            <a:r>
              <a:rPr sz="2600" dirty="0">
                <a:latin typeface="Calibri"/>
                <a:cs typeface="Calibri"/>
              </a:rPr>
              <a:t>Umuofian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leaders,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including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Okonkwo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are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arrested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by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the </a:t>
            </a:r>
            <a:r>
              <a:rPr sz="2600" dirty="0">
                <a:latin typeface="Calibri"/>
                <a:cs typeface="Calibri"/>
              </a:rPr>
              <a:t>District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Commissioner.</a:t>
            </a:r>
            <a:endParaRPr sz="26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779" y="4715255"/>
            <a:ext cx="304787" cy="30479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71524" y="1885950"/>
            <a:ext cx="7258076" cy="142667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50000"/>
              </a:lnSpc>
              <a:spcBef>
                <a:spcPts val="100"/>
              </a:spcBef>
            </a:pPr>
            <a:r>
              <a:rPr lang="en-US" sz="3200" dirty="0"/>
              <a:t>This</a:t>
            </a:r>
            <a:r>
              <a:rPr lang="en-US" sz="3200" spc="-5" dirty="0"/>
              <a:t> </a:t>
            </a:r>
            <a:r>
              <a:rPr lang="en-US" sz="3200" dirty="0"/>
              <a:t>is</a:t>
            </a:r>
            <a:r>
              <a:rPr lang="en-US" sz="3200" spc="-10" dirty="0"/>
              <a:t> </a:t>
            </a:r>
            <a:r>
              <a:rPr lang="en-US" sz="3200" spc="-25" dirty="0"/>
              <a:t>the </a:t>
            </a:r>
            <a:r>
              <a:rPr lang="en-US" sz="3200" dirty="0"/>
              <a:t>turning</a:t>
            </a:r>
            <a:r>
              <a:rPr lang="en-US" sz="3200" spc="-20" dirty="0"/>
              <a:t> </a:t>
            </a:r>
            <a:r>
              <a:rPr lang="en-US" sz="3200" dirty="0"/>
              <a:t>point</a:t>
            </a:r>
            <a:r>
              <a:rPr lang="en-US" sz="3200" spc="-5" dirty="0"/>
              <a:t> </a:t>
            </a:r>
            <a:r>
              <a:rPr lang="en-US" sz="3200" dirty="0"/>
              <a:t>of</a:t>
            </a:r>
            <a:r>
              <a:rPr lang="en-US" sz="3200" spc="-25" dirty="0"/>
              <a:t> </a:t>
            </a:r>
            <a:r>
              <a:rPr lang="en-US" sz="3200" dirty="0"/>
              <a:t>the</a:t>
            </a:r>
            <a:r>
              <a:rPr lang="en-US" sz="3200" spc="-25" dirty="0"/>
              <a:t> </a:t>
            </a:r>
            <a:r>
              <a:rPr lang="en-US" sz="3200" spc="-10" dirty="0"/>
              <a:t>story.</a:t>
            </a:r>
          </a:p>
          <a:p>
            <a:pPr marL="12700">
              <a:lnSpc>
                <a:spcPct val="150000"/>
              </a:lnSpc>
              <a:spcBef>
                <a:spcPts val="100"/>
              </a:spcBef>
            </a:pPr>
            <a:r>
              <a:rPr sz="3200" dirty="0">
                <a:latin typeface="Calibri"/>
                <a:cs typeface="Calibri"/>
              </a:rPr>
              <a:t>It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is</a:t>
            </a:r>
            <a:r>
              <a:rPr sz="3200" spc="-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the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highest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level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of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suspense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or</a:t>
            </a:r>
            <a:r>
              <a:rPr lang="en-US" sz="3200" spc="-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action.</a:t>
            </a:r>
            <a:endParaRPr sz="32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779" y="4715255"/>
            <a:ext cx="304787" cy="3047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0875BDB-D548-64D1-72B4-3C8F06CF4221}"/>
              </a:ext>
            </a:extLst>
          </p:cNvPr>
          <p:cNvSpPr txBox="1"/>
          <p:nvPr/>
        </p:nvSpPr>
        <p:spPr>
          <a:xfrm>
            <a:off x="3124200" y="819150"/>
            <a:ext cx="2945037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ZA" sz="3600" dirty="0"/>
              <a:t>THE</a:t>
            </a:r>
            <a:r>
              <a:rPr lang="en-ZA" sz="3600" spc="-15" dirty="0"/>
              <a:t> </a:t>
            </a:r>
            <a:r>
              <a:rPr lang="en-ZA" sz="3600" spc="-10" dirty="0"/>
              <a:t>CLIMAX</a:t>
            </a:r>
            <a:endParaRPr lang="en-ZA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67992" y="854710"/>
            <a:ext cx="5805805" cy="574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Calibri"/>
                <a:cs typeface="Calibri"/>
              </a:rPr>
              <a:t>CLIMAX</a:t>
            </a:r>
            <a:r>
              <a:rPr sz="3600" spc="-20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IN</a:t>
            </a:r>
            <a:r>
              <a:rPr sz="3600" spc="-10" dirty="0">
                <a:latin typeface="Calibri"/>
                <a:cs typeface="Calibri"/>
              </a:rPr>
              <a:t> </a:t>
            </a:r>
            <a:r>
              <a:rPr sz="36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THINGS</a:t>
            </a:r>
            <a:r>
              <a:rPr sz="36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600" u="sng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FALL</a:t>
            </a:r>
            <a:r>
              <a:rPr sz="3600" u="sng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6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APART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36041" y="2150110"/>
            <a:ext cx="6588759" cy="574040"/>
          </a:xfrm>
          <a:prstGeom prst="rect">
            <a:avLst/>
          </a:prstGeom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latin typeface="Calibri"/>
                <a:cs typeface="Calibri"/>
              </a:rPr>
              <a:t>Okonkwo</a:t>
            </a:r>
            <a:r>
              <a:rPr sz="3600" spc="-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kills</a:t>
            </a:r>
            <a:r>
              <a:rPr sz="3600" spc="-1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the</a:t>
            </a:r>
            <a:r>
              <a:rPr sz="3600" spc="-25" dirty="0">
                <a:latin typeface="Calibri"/>
                <a:cs typeface="Calibri"/>
              </a:rPr>
              <a:t> </a:t>
            </a:r>
            <a:r>
              <a:rPr sz="3600" dirty="0">
                <a:latin typeface="Calibri"/>
                <a:cs typeface="Calibri"/>
              </a:rPr>
              <a:t>head</a:t>
            </a:r>
            <a:r>
              <a:rPr sz="3600" spc="-30" dirty="0">
                <a:latin typeface="Calibri"/>
                <a:cs typeface="Calibri"/>
              </a:rPr>
              <a:t> </a:t>
            </a:r>
            <a:r>
              <a:rPr sz="3600" spc="-10" dirty="0">
                <a:latin typeface="Calibri"/>
                <a:cs typeface="Calibri"/>
              </a:rPr>
              <a:t>messenger.</a:t>
            </a:r>
            <a:endParaRPr sz="36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779" y="4715255"/>
            <a:ext cx="304787" cy="30479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A86E8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359</Words>
  <Application>Microsoft Office PowerPoint</Application>
  <PresentationFormat>On-screen Show (16:9)</PresentationFormat>
  <Paragraphs>37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Calibri</vt:lpstr>
      <vt:lpstr>Office Theme</vt:lpstr>
      <vt:lpstr>PowerPoint Presentation</vt:lpstr>
      <vt:lpstr>THE PLOT This is the sequencing of events to create a story. There are 5 essential parts of the plot:</vt:lpstr>
      <vt:lpstr>PowerPoint Presentation</vt:lpstr>
      <vt:lpstr>EXPOSITION</vt:lpstr>
      <vt:lpstr>EXPOSITION IN THINGS FALL APART</vt:lpstr>
      <vt:lpstr>RISING ACTION</vt:lpstr>
      <vt:lpstr>RISING ACTION IN THINGS FALL APART</vt:lpstr>
      <vt:lpstr>PowerPoint Presentation</vt:lpstr>
      <vt:lpstr>PowerPoint Presentation</vt:lpstr>
      <vt:lpstr>FALLING ACTION</vt:lpstr>
      <vt:lpstr>FALLING ACTION IN THINGS FALL APART</vt:lpstr>
      <vt:lpstr>PowerPoint Presentation</vt:lpstr>
      <vt:lpstr>RESOLUTION IN THINGS FALL APART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Structure of the Plot </dc:title>
  <cp:lastModifiedBy>Tylin Moodley</cp:lastModifiedBy>
  <cp:revision>1</cp:revision>
  <dcterms:created xsi:type="dcterms:W3CDTF">2023-02-21T12:53:05Z</dcterms:created>
  <dcterms:modified xsi:type="dcterms:W3CDTF">2023-03-09T09:25:00Z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2021-09-12T00:00:00Z</vt:filetime>
  </property>
  <property fmtid="{D5CDD505-2E9C-101B-9397-08002B2CF9AE}" pid="3" name="Creator">
    <vt:lpwstr>Acrobat PDFMaker 17 for PowerPoint</vt:lpwstr>
  </property>
  <property fmtid="{D5CDD505-2E9C-101B-9397-08002B2CF9AE}" pid="4" name="LastSaved">
    <vt:filetime>2023-02-21T00:00:00Z</vt:filetime>
  </property>
  <property fmtid="{D5CDD505-2E9C-101B-9397-08002B2CF9AE}" pid="5" name="Producer">
    <vt:lpwstr>Adobe PDF Library 15.0</vt:lpwstr>
  </property>
</Properties>
</file>