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93" r:id="rId2"/>
    <p:sldId id="257" r:id="rId3"/>
    <p:sldId id="258" r:id="rId4"/>
    <p:sldId id="292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FF93"/>
    <a:srgbClr val="FFD5FF"/>
    <a:srgbClr val="FFB3FF"/>
    <a:srgbClr val="FF53FF"/>
    <a:srgbClr val="660066"/>
    <a:srgbClr val="FFCE85"/>
    <a:srgbClr val="8FFFE2"/>
    <a:srgbClr val="00E6AA"/>
    <a:srgbClr val="9BFF9B"/>
    <a:srgbClr val="7DB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4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08DBEF-147D-406D-B6A0-B94925C2B55D}" type="datetimeFigureOut">
              <a:rPr lang="en-ZA" smtClean="0"/>
              <a:t>2023/03/16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BC5A5-B47D-4DD5-9888-2796BC135F3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45532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dfad4ca7f0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dfad4ca7f0_0_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a33b3d1f0f_0_1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a33b3d1f0f_0_1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061d42443d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061d42443d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cc4f21f4de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cc4f21f4de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dfad4ca7f0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dfad4ca7f0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c46aea1bc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c46aea1bc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1061d42443d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1061d42443d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dfad4ca7f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dfad4ca7f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10a6333a8f9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10a6333a8f9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 type="body"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 type="body"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1_Title Slide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oogle Shape;59;p15"/>
          <p:cNvGrpSpPr/>
          <p:nvPr/>
        </p:nvGrpSpPr>
        <p:grpSpPr>
          <a:xfrm>
            <a:off x="-17" y="1830916"/>
            <a:ext cx="9143495" cy="2626706"/>
            <a:chOff x="395031" y="2773017"/>
            <a:chExt cx="11661134" cy="2601987"/>
          </a:xfrm>
        </p:grpSpPr>
        <p:pic>
          <p:nvPicPr>
            <p:cNvPr id="60" name="Google Shape;60;p15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 flipH="1">
              <a:off x="395031" y="2773017"/>
              <a:ext cx="11661134" cy="2601987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61" name="Google Shape;61;p15"/>
            <p:cNvCxnSpPr/>
            <p:nvPr/>
          </p:nvCxnSpPr>
          <p:spPr>
            <a:xfrm>
              <a:off x="550506" y="5337104"/>
              <a:ext cx="11442600" cy="0"/>
            </a:xfrm>
            <a:prstGeom prst="straightConnector1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62" name="Google Shape;62;p15"/>
          <p:cNvSpPr/>
          <p:nvPr/>
        </p:nvSpPr>
        <p:spPr>
          <a:xfrm>
            <a:off x="1562681" y="0"/>
            <a:ext cx="3409500" cy="4457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3" name="Google Shape;63;p15"/>
          <p:cNvSpPr txBox="1">
            <a:spLocks noGrp="1"/>
          </p:cNvSpPr>
          <p:nvPr>
            <p:ph type="ctrTitle"/>
          </p:nvPr>
        </p:nvSpPr>
        <p:spPr>
          <a:xfrm>
            <a:off x="1562680" y="2264780"/>
            <a:ext cx="33858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  <a:defRPr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subTitle" idx="1"/>
          </p:nvPr>
        </p:nvSpPr>
        <p:spPr>
          <a:xfrm>
            <a:off x="1562680" y="4036421"/>
            <a:ext cx="3385800" cy="33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pic>
        <p:nvPicPr>
          <p:cNvPr id="65" name="Google Shape;65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9751" y="2264780"/>
            <a:ext cx="1143177" cy="16821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610699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ull Background">
  <p:cSld name="full Background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1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1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3375" y="417050"/>
            <a:ext cx="8217250" cy="43094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1080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stomShape 1" hidden="1"/>
          <p:cNvSpPr/>
          <p:nvPr/>
        </p:nvSpPr>
        <p:spPr>
          <a:xfrm>
            <a:off x="96840" y="124560"/>
            <a:ext cx="8956440" cy="4893480"/>
          </a:xfrm>
          <a:prstGeom prst="rect">
            <a:avLst/>
          </a:prstGeom>
          <a:noFill/>
          <a:ln w="57240">
            <a:solidFill>
              <a:schemeClr val="accent2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9" name="Group 2"/>
          <p:cNvGrpSpPr/>
          <p:nvPr/>
        </p:nvGrpSpPr>
        <p:grpSpPr>
          <a:xfrm>
            <a:off x="720" y="1830960"/>
            <a:ext cx="9142920" cy="2625840"/>
            <a:chOff x="720" y="1830960"/>
            <a:chExt cx="9142920" cy="2625840"/>
          </a:xfrm>
        </p:grpSpPr>
        <p:pic>
          <p:nvPicPr>
            <p:cNvPr id="2" name="Google Shape;12;p2"/>
            <p:cNvPicPr/>
            <p:nvPr/>
          </p:nvPicPr>
          <p:blipFill>
            <a:blip r:embed="rId16"/>
            <a:stretch/>
          </p:blipFill>
          <p:spPr>
            <a:xfrm flipH="1">
              <a:off x="720" y="1830960"/>
              <a:ext cx="9142920" cy="2625840"/>
            </a:xfrm>
            <a:prstGeom prst="rect">
              <a:avLst/>
            </a:prstGeom>
            <a:ln>
              <a:noFill/>
            </a:ln>
          </p:spPr>
        </p:pic>
        <p:sp>
          <p:nvSpPr>
            <p:cNvPr id="3" name="CustomShape 3"/>
            <p:cNvSpPr/>
            <p:nvPr/>
          </p:nvSpPr>
          <p:spPr>
            <a:xfrm>
              <a:off x="122040" y="4419360"/>
              <a:ext cx="8971560" cy="3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19080">
              <a:solidFill>
                <a:srgbClr val="000000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4" name="CustomShape 4"/>
          <p:cNvSpPr/>
          <p:nvPr/>
        </p:nvSpPr>
        <p:spPr>
          <a:xfrm>
            <a:off x="1562760" y="0"/>
            <a:ext cx="3909240" cy="445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5" name="Google Shape;17;p2"/>
          <p:cNvPicPr/>
          <p:nvPr/>
        </p:nvPicPr>
        <p:blipFill>
          <a:blip r:embed="rId17"/>
          <a:stretch/>
        </p:blipFill>
        <p:spPr>
          <a:xfrm>
            <a:off x="209880" y="2264760"/>
            <a:ext cx="1142280" cy="1681560"/>
          </a:xfrm>
          <a:prstGeom prst="rect">
            <a:avLst/>
          </a:prstGeom>
          <a:ln>
            <a:noFill/>
          </a:ln>
        </p:spPr>
      </p:pic>
      <p:sp>
        <p:nvSpPr>
          <p:cNvPr id="6" name="PlaceHolder 5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880" cy="858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ZA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ZA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ZA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ZA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ZA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ZA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ZA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ZA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  <p:sldLayoutId id="2147483675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s://www.google.com/search?sxsrf=ALeKk01dK25yxc2srzXTwr8Hfdfn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s://busyteacher.org/7245-conducting-class-debate-essential-tips.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s://www.thoughtco.com/fast-debate-formats-for-the-classroom-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5"/>
          <p:cNvSpPr txBox="1">
            <a:spLocks noGrp="1"/>
          </p:cNvSpPr>
          <p:nvPr>
            <p:ph type="ctrTitle"/>
          </p:nvPr>
        </p:nvSpPr>
        <p:spPr>
          <a:xfrm>
            <a:off x="1562680" y="2264780"/>
            <a:ext cx="3385800" cy="1790700"/>
          </a:xfrm>
          <a:prstGeom prst="rect">
            <a:avLst/>
          </a:prstGeom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Debate</a:t>
            </a:r>
            <a:endParaRPr b="1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000000"/>
                </a:solidFill>
              </a:rPr>
              <a:t>Procedure</a:t>
            </a:r>
            <a:endParaRPr b="1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6"/>
          <p:cNvSpPr txBox="1"/>
          <p:nvPr/>
        </p:nvSpPr>
        <p:spPr>
          <a:xfrm>
            <a:off x="844200" y="1509150"/>
            <a:ext cx="7455600" cy="212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7916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26"/>
          <p:cNvSpPr txBox="1"/>
          <p:nvPr/>
        </p:nvSpPr>
        <p:spPr>
          <a:xfrm>
            <a:off x="679625" y="522425"/>
            <a:ext cx="7772700" cy="4086900"/>
          </a:xfrm>
          <a:prstGeom prst="rect">
            <a:avLst/>
          </a:prstGeom>
          <a:solidFill>
            <a:srgbClr val="D9D2E9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</p:txBody>
      </p:sp>
      <p:pic>
        <p:nvPicPr>
          <p:cNvPr id="118" name="Google Shape;118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5150" y="4715550"/>
            <a:ext cx="304750" cy="30475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26"/>
          <p:cNvSpPr txBox="1"/>
          <p:nvPr/>
        </p:nvSpPr>
        <p:spPr>
          <a:xfrm>
            <a:off x="1472750" y="1253450"/>
            <a:ext cx="6582600" cy="3136200"/>
          </a:xfrm>
          <a:prstGeom prst="rect">
            <a:avLst/>
          </a:prstGeom>
          <a:gradFill>
            <a:gsLst>
              <a:gs pos="0">
                <a:srgbClr val="DBD4EB"/>
              </a:gs>
              <a:gs pos="100000">
                <a:srgbClr val="9180BB"/>
              </a:gs>
            </a:gsLst>
            <a:path path="circle">
              <a:fillToRect l="50000" t="50000" r="50000" b="50000"/>
            </a:path>
            <a:tileRect/>
          </a:gra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rgbClr val="222222"/>
                </a:solidFill>
              </a:rPr>
              <a:t>A formal debate usually involves three groups: </a:t>
            </a:r>
            <a:endParaRPr sz="2400" dirty="0">
              <a:solidFill>
                <a:srgbClr val="222222"/>
              </a:solidFill>
            </a:endParaRPr>
          </a:p>
          <a:p>
            <a:pPr marL="457200" marR="0" lvl="0" indent="-3810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AutoNum type="arabicPeriod"/>
            </a:pPr>
            <a:r>
              <a:rPr lang="en" sz="2400" dirty="0">
                <a:solidFill>
                  <a:srgbClr val="222222"/>
                </a:solidFill>
              </a:rPr>
              <a:t>The proposing team which supports a resolution.</a:t>
            </a:r>
            <a:endParaRPr sz="2400" dirty="0">
              <a:solidFill>
                <a:srgbClr val="222222"/>
              </a:solidFill>
            </a:endParaRPr>
          </a:p>
          <a:p>
            <a:pPr marL="457200" marR="0" lvl="0" indent="-3810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AutoNum type="arabicPeriod"/>
            </a:pPr>
            <a:r>
              <a:rPr lang="en" sz="2400" dirty="0">
                <a:solidFill>
                  <a:srgbClr val="222222"/>
                </a:solidFill>
              </a:rPr>
              <a:t>The opposing team which opposes the resolution.</a:t>
            </a:r>
            <a:endParaRPr sz="2400" dirty="0">
              <a:solidFill>
                <a:srgbClr val="222222"/>
              </a:solidFill>
            </a:endParaRPr>
          </a:p>
          <a:p>
            <a:pPr marL="457200" marR="0" lvl="0" indent="-3810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AutoNum type="arabicPeriod"/>
            </a:pPr>
            <a:r>
              <a:rPr lang="en" sz="2400" dirty="0">
                <a:solidFill>
                  <a:srgbClr val="222222"/>
                </a:solidFill>
              </a:rPr>
              <a:t>The adjudicators who judge the quality of the evidence and arguments.</a:t>
            </a:r>
            <a:endParaRPr sz="2400" dirty="0">
              <a:solidFill>
                <a:srgbClr val="222222"/>
              </a:solidFill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rgbClr val="FFD966"/>
              </a:solidFill>
            </a:endParaRPr>
          </a:p>
        </p:txBody>
      </p:sp>
      <p:sp>
        <p:nvSpPr>
          <p:cNvPr id="120" name="Google Shape;120;p26"/>
          <p:cNvSpPr txBox="1"/>
          <p:nvPr/>
        </p:nvSpPr>
        <p:spPr>
          <a:xfrm>
            <a:off x="1408325" y="643850"/>
            <a:ext cx="6781800" cy="369300"/>
          </a:xfrm>
          <a:prstGeom prst="rect">
            <a:avLst/>
          </a:prstGeom>
          <a:gradFill>
            <a:gsLst>
              <a:gs pos="0">
                <a:srgbClr val="DBD4EB"/>
              </a:gs>
              <a:gs pos="100000">
                <a:srgbClr val="9180BB"/>
              </a:gs>
            </a:gsLst>
            <a:path path="circle">
              <a:fillToRect l="50000" t="50000" r="50000" b="50000"/>
            </a:path>
            <a:tileRect/>
          </a:gra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A FORMAL DEBATE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21" name="Google Shape;121;p26"/>
          <p:cNvSpPr txBox="1"/>
          <p:nvPr/>
        </p:nvSpPr>
        <p:spPr>
          <a:xfrm>
            <a:off x="4695225" y="4704475"/>
            <a:ext cx="3927300" cy="332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07000"/>
              </a:lnSpc>
              <a:buNone/>
            </a:pPr>
            <a:r>
              <a:rPr lang="en" sz="900" u="sng" dirty="0">
                <a:solidFill>
                  <a:srgbClr val="0000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https://www.google.com/search?sxsrf=ALeKk01dK25yxc2srzXTwr8Hfdfn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7"/>
          <p:cNvSpPr txBox="1"/>
          <p:nvPr/>
        </p:nvSpPr>
        <p:spPr>
          <a:xfrm>
            <a:off x="844200" y="1509150"/>
            <a:ext cx="7455600" cy="212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7916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27"/>
          <p:cNvSpPr txBox="1"/>
          <p:nvPr/>
        </p:nvSpPr>
        <p:spPr>
          <a:xfrm>
            <a:off x="511800" y="427950"/>
            <a:ext cx="8120400" cy="42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8600" lvl="0" indent="0" algn="l" rtl="0">
              <a:lnSpc>
                <a:spcPct val="22545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28" name="Google Shape;128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5150" y="4715550"/>
            <a:ext cx="304750" cy="304750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27"/>
          <p:cNvSpPr txBox="1"/>
          <p:nvPr/>
        </p:nvSpPr>
        <p:spPr>
          <a:xfrm>
            <a:off x="679975" y="540000"/>
            <a:ext cx="7842600" cy="4063500"/>
          </a:xfrm>
          <a:prstGeom prst="rect">
            <a:avLst/>
          </a:prstGeom>
          <a:solidFill>
            <a:srgbClr val="CCCCCC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27"/>
          <p:cNvSpPr txBox="1"/>
          <p:nvPr/>
        </p:nvSpPr>
        <p:spPr>
          <a:xfrm>
            <a:off x="2762950" y="720050"/>
            <a:ext cx="3626100" cy="461700"/>
          </a:xfrm>
          <a:prstGeom prst="rect">
            <a:avLst/>
          </a:prstGeom>
          <a:gradFill>
            <a:gsLst>
              <a:gs pos="0">
                <a:srgbClr val="FDECDB"/>
              </a:gs>
              <a:gs pos="100000">
                <a:srgbClr val="F0A963"/>
              </a:gs>
            </a:gsLst>
            <a:path path="circle">
              <a:fillToRect l="50000" t="50000" r="50000" b="50000"/>
            </a:path>
            <a:tileRect/>
          </a:gra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SUGGESTED PROCEEDINGS</a:t>
            </a:r>
            <a:endParaRPr sz="2400"/>
          </a:p>
        </p:txBody>
      </p:sp>
      <p:sp>
        <p:nvSpPr>
          <p:cNvPr id="131" name="Google Shape;131;p27"/>
          <p:cNvSpPr txBox="1"/>
          <p:nvPr/>
        </p:nvSpPr>
        <p:spPr>
          <a:xfrm>
            <a:off x="2942716" y="1371214"/>
            <a:ext cx="3228450" cy="388656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B3B3B3"/>
              </a:gs>
            </a:gsLst>
            <a:path path="circle">
              <a:fillToRect l="50000" t="50000" r="50000" b="50000"/>
            </a:path>
            <a:tileRect/>
          </a:gra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</a:t>
            </a:r>
            <a:r>
              <a:rPr lang="en" sz="1800" dirty="0">
                <a:solidFill>
                  <a:schemeClr val="dk1"/>
                </a:solidFill>
              </a:rPr>
              <a:t>INTRODUCE THE TOPIC.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27"/>
          <p:cNvSpPr txBox="1"/>
          <p:nvPr/>
        </p:nvSpPr>
        <p:spPr>
          <a:xfrm>
            <a:off x="1808015" y="1980814"/>
            <a:ext cx="5569527" cy="388656"/>
          </a:xfrm>
          <a:prstGeom prst="rect">
            <a:avLst/>
          </a:prstGeom>
          <a:gradFill>
            <a:gsLst>
              <a:gs pos="0">
                <a:srgbClr val="F5D0D0"/>
              </a:gs>
              <a:gs pos="100000">
                <a:srgbClr val="D96868"/>
              </a:gs>
            </a:gsLst>
            <a:path path="circle">
              <a:fillToRect l="50000" t="50000" r="50000" b="50000"/>
            </a:path>
            <a:tileRect/>
          </a:gra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</a:t>
            </a:r>
            <a:r>
              <a:rPr lang="en" sz="1800" dirty="0">
                <a:solidFill>
                  <a:schemeClr val="dk1"/>
                </a:solidFill>
              </a:rPr>
              <a:t>ASSIGN THE PROPOSITION AND OPPOSITION.</a:t>
            </a:r>
            <a:endParaRPr sz="1800" dirty="0">
              <a:solidFill>
                <a:schemeClr val="dk1"/>
              </a:solidFill>
            </a:endParaRPr>
          </a:p>
        </p:txBody>
      </p:sp>
      <p:sp>
        <p:nvSpPr>
          <p:cNvPr id="133" name="Google Shape;133;p27"/>
          <p:cNvSpPr txBox="1"/>
          <p:nvPr/>
        </p:nvSpPr>
        <p:spPr>
          <a:xfrm>
            <a:off x="2779925" y="2673540"/>
            <a:ext cx="3573900" cy="3693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l="50000" t="50000" r="50000" b="50000"/>
            </a:path>
            <a:tileRect/>
          </a:gra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</a:t>
            </a:r>
            <a:r>
              <a:rPr lang="en" sz="1800" dirty="0">
                <a:solidFill>
                  <a:schemeClr val="dk1"/>
                </a:solidFill>
              </a:rPr>
              <a:t>GIVE TIME FOR RESEARCH.</a:t>
            </a:r>
            <a:endParaRPr sz="1800" dirty="0">
              <a:solidFill>
                <a:schemeClr val="dk1"/>
              </a:solidFill>
            </a:endParaRPr>
          </a:p>
        </p:txBody>
      </p:sp>
      <p:sp>
        <p:nvSpPr>
          <p:cNvPr id="134" name="Google Shape;134;p27"/>
          <p:cNvSpPr txBox="1"/>
          <p:nvPr/>
        </p:nvSpPr>
        <p:spPr>
          <a:xfrm>
            <a:off x="3145875" y="3920450"/>
            <a:ext cx="2895000" cy="388656"/>
          </a:xfrm>
          <a:prstGeom prst="rect">
            <a:avLst/>
          </a:prstGeom>
          <a:gradFill>
            <a:gsLst>
              <a:gs pos="0">
                <a:srgbClr val="D4E5F5"/>
              </a:gs>
              <a:gs pos="100000">
                <a:srgbClr val="70A4D5"/>
              </a:gs>
            </a:gsLst>
            <a:path path="circle">
              <a:fillToRect l="50000" t="50000" r="50000" b="50000"/>
            </a:path>
            <a:tileRect/>
          </a:gra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5. </a:t>
            </a:r>
            <a:r>
              <a:rPr lang="en" sz="1800" dirty="0">
                <a:solidFill>
                  <a:schemeClr val="dk1"/>
                </a:solidFill>
              </a:rPr>
              <a:t> MAKE A JUDGEMENT.</a:t>
            </a:r>
            <a:endParaRPr sz="1800" dirty="0">
              <a:solidFill>
                <a:schemeClr val="dk1"/>
              </a:solidFill>
            </a:endParaRPr>
          </a:p>
        </p:txBody>
      </p:sp>
      <p:sp>
        <p:nvSpPr>
          <p:cNvPr id="135" name="Google Shape;135;p27"/>
          <p:cNvSpPr txBox="1"/>
          <p:nvPr/>
        </p:nvSpPr>
        <p:spPr>
          <a:xfrm>
            <a:off x="3014375" y="3310850"/>
            <a:ext cx="3026500" cy="388656"/>
          </a:xfrm>
          <a:prstGeom prst="rect">
            <a:avLst/>
          </a:prstGeom>
          <a:gradFill>
            <a:gsLst>
              <a:gs pos="0">
                <a:srgbClr val="FFF6DB"/>
              </a:gs>
              <a:gs pos="100000">
                <a:srgbClr val="FAD25C"/>
              </a:gs>
            </a:gsLst>
            <a:path path="circle">
              <a:fillToRect l="50000" t="50000" r="50000" b="50000"/>
            </a:path>
            <a:tileRect/>
          </a:gra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</a:t>
            </a:r>
            <a:r>
              <a:rPr lang="en" sz="1800" dirty="0">
                <a:solidFill>
                  <a:schemeClr val="dk1"/>
                </a:solidFill>
              </a:rPr>
              <a:t>KEEP TRACK OF TIME.</a:t>
            </a:r>
            <a:endParaRPr sz="1800" dirty="0">
              <a:solidFill>
                <a:schemeClr val="dk1"/>
              </a:solidFill>
            </a:endParaRPr>
          </a:p>
        </p:txBody>
      </p:sp>
      <p:sp>
        <p:nvSpPr>
          <p:cNvPr id="136" name="Google Shape;136;p27"/>
          <p:cNvSpPr txBox="1"/>
          <p:nvPr/>
        </p:nvSpPr>
        <p:spPr>
          <a:xfrm>
            <a:off x="4258675" y="4682675"/>
            <a:ext cx="43401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u="sng">
                <a:solidFill>
                  <a:srgbClr val="0000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https://busyteacher.org/7245-conducting-class-debate-essential-tips.html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8"/>
          <p:cNvSpPr txBox="1"/>
          <p:nvPr/>
        </p:nvSpPr>
        <p:spPr>
          <a:xfrm>
            <a:off x="844200" y="1509150"/>
            <a:ext cx="7455600" cy="212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7916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28"/>
          <p:cNvSpPr txBox="1"/>
          <p:nvPr/>
        </p:nvSpPr>
        <p:spPr>
          <a:xfrm>
            <a:off x="744075" y="609075"/>
            <a:ext cx="7701000" cy="3943500"/>
          </a:xfrm>
          <a:prstGeom prst="rect">
            <a:avLst/>
          </a:prstGeom>
          <a:solidFill>
            <a:srgbClr val="C5C0B9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</a:endParaRPr>
          </a:p>
        </p:txBody>
      </p:sp>
      <p:pic>
        <p:nvPicPr>
          <p:cNvPr id="143" name="Google Shape;143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5150" y="4715550"/>
            <a:ext cx="304750" cy="304750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28"/>
          <p:cNvSpPr txBox="1"/>
          <p:nvPr/>
        </p:nvSpPr>
        <p:spPr>
          <a:xfrm>
            <a:off x="3059000" y="1056425"/>
            <a:ext cx="3068400" cy="586274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B3B3B3"/>
              </a:gs>
            </a:gsLst>
            <a:path path="circle">
              <a:fillToRect l="50000" t="50000" r="50000" b="50000"/>
            </a:path>
            <a:tileRect/>
          </a:gra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lnSpc>
                <a:spcPct val="107000"/>
              </a:lnSpc>
              <a:buNone/>
            </a:pPr>
            <a:r>
              <a:rPr lang="en" sz="3000" dirty="0">
                <a:solidFill>
                  <a:schemeClr val="dk1"/>
                </a:solidFill>
              </a:rPr>
              <a:t>PROCEEDINGS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28"/>
          <p:cNvSpPr txBox="1"/>
          <p:nvPr/>
        </p:nvSpPr>
        <p:spPr>
          <a:xfrm>
            <a:off x="1372350" y="1769394"/>
            <a:ext cx="6426600" cy="1882013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B3B3B3"/>
              </a:gs>
            </a:gsLst>
            <a:path path="circle">
              <a:fillToRect l="50000" t="50000" r="50000" b="50000"/>
            </a:path>
            <a:tileRect/>
          </a:gra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lvl="0" indent="0" algn="l" rtl="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While there are different versions of proceedings for debates, this is a suggested format: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9"/>
          <p:cNvSpPr txBox="1"/>
          <p:nvPr/>
        </p:nvSpPr>
        <p:spPr>
          <a:xfrm>
            <a:off x="844200" y="1509150"/>
            <a:ext cx="7455600" cy="212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7916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29"/>
          <p:cNvSpPr txBox="1"/>
          <p:nvPr/>
        </p:nvSpPr>
        <p:spPr>
          <a:xfrm>
            <a:off x="671900" y="567650"/>
            <a:ext cx="7784700" cy="3984900"/>
          </a:xfrm>
          <a:prstGeom prst="rect">
            <a:avLst/>
          </a:prstGeom>
          <a:solidFill>
            <a:srgbClr val="EA9999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</a:endParaRPr>
          </a:p>
        </p:txBody>
      </p:sp>
      <p:pic>
        <p:nvPicPr>
          <p:cNvPr id="152" name="Google Shape;152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5150" y="4715550"/>
            <a:ext cx="304750" cy="304750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29"/>
          <p:cNvSpPr txBox="1"/>
          <p:nvPr/>
        </p:nvSpPr>
        <p:spPr>
          <a:xfrm>
            <a:off x="926025" y="798300"/>
            <a:ext cx="7308000" cy="1787100"/>
          </a:xfrm>
          <a:prstGeom prst="rect">
            <a:avLst/>
          </a:prstGeom>
          <a:gradFill>
            <a:gsLst>
              <a:gs pos="0">
                <a:srgbClr val="F5D0D0"/>
              </a:gs>
              <a:gs pos="100000">
                <a:srgbClr val="D96868"/>
              </a:gs>
            </a:gsLst>
            <a:path path="circle">
              <a:fillToRect l="50000" t="50000" r="50000" b="50000"/>
            </a:path>
            <a:tileRect/>
          </a:gradFill>
          <a:ln w="38100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STEP 1: First Speaker of the Proposition:  </a:t>
            </a:r>
            <a:endParaRPr sz="1800">
              <a:solidFill>
                <a:schemeClr val="dk1"/>
              </a:solidFill>
            </a:endParaRPr>
          </a:p>
          <a:p>
            <a:pPr marL="457200" lvl="0" indent="4572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Two minutes to introduce the topic.</a:t>
            </a: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STEP 2: First Speaker of the Opposition:  </a:t>
            </a:r>
            <a:endParaRPr sz="1800">
              <a:solidFill>
                <a:schemeClr val="dk1"/>
              </a:solidFill>
            </a:endParaRPr>
          </a:p>
          <a:p>
            <a:pPr marL="457200" lvl="0" indent="45720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Two minutes to state the opponent's viewpoint.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54" name="Google Shape;154;p29"/>
          <p:cNvSpPr txBox="1"/>
          <p:nvPr/>
        </p:nvSpPr>
        <p:spPr>
          <a:xfrm>
            <a:off x="926050" y="2779500"/>
            <a:ext cx="7308000" cy="1325100"/>
          </a:xfrm>
          <a:prstGeom prst="rect">
            <a:avLst/>
          </a:prstGeom>
          <a:gradFill>
            <a:gsLst>
              <a:gs pos="0">
                <a:srgbClr val="F5D0D0"/>
              </a:gs>
              <a:gs pos="100000">
                <a:srgbClr val="D96868"/>
              </a:gs>
            </a:gsLst>
            <a:path path="circle">
              <a:fillToRect l="50000" t="50000" r="50000" b="50000"/>
            </a:path>
            <a:tileRect/>
          </a:gra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800">
                <a:solidFill>
                  <a:schemeClr val="dk1"/>
                </a:solidFill>
              </a:rPr>
              <a:t>SUGGESTED VOCABULARY:</a:t>
            </a:r>
            <a:endParaRPr sz="1800">
              <a:solidFill>
                <a:schemeClr val="dk1"/>
              </a:solidFill>
            </a:endParaRPr>
          </a:p>
          <a:p>
            <a:pPr marL="457200" lvl="0" indent="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800">
                <a:solidFill>
                  <a:schemeClr val="dk1"/>
                </a:solidFill>
              </a:rPr>
              <a:t>"It is often said… "</a:t>
            </a:r>
            <a:endParaRPr sz="1800">
              <a:solidFill>
                <a:schemeClr val="dk1"/>
              </a:solidFill>
            </a:endParaRPr>
          </a:p>
          <a:p>
            <a:pPr marL="9144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800">
                <a:solidFill>
                  <a:schemeClr val="dk1"/>
                </a:solidFill>
              </a:rPr>
              <a:t>"Many people assume that my esteemed opponent believes that … " 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0"/>
          <p:cNvSpPr txBox="1"/>
          <p:nvPr/>
        </p:nvSpPr>
        <p:spPr>
          <a:xfrm>
            <a:off x="844200" y="1509150"/>
            <a:ext cx="7455600" cy="212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7916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30"/>
          <p:cNvSpPr txBox="1"/>
          <p:nvPr/>
        </p:nvSpPr>
        <p:spPr>
          <a:xfrm>
            <a:off x="695075" y="514767"/>
            <a:ext cx="7738500" cy="4098795"/>
          </a:xfrm>
          <a:prstGeom prst="rect">
            <a:avLst/>
          </a:prstGeom>
          <a:solidFill>
            <a:srgbClr val="B6D7A8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</a:endParaRPr>
          </a:p>
        </p:txBody>
      </p:sp>
      <p:pic>
        <p:nvPicPr>
          <p:cNvPr id="161" name="Google Shape;161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5150" y="4715550"/>
            <a:ext cx="304750" cy="304750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30"/>
          <p:cNvSpPr txBox="1"/>
          <p:nvPr/>
        </p:nvSpPr>
        <p:spPr>
          <a:xfrm>
            <a:off x="926050" y="614929"/>
            <a:ext cx="7285800" cy="1815841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l="50000" t="50000" r="50000" b="50000"/>
            </a:path>
            <a:tileRect/>
          </a:gradFill>
          <a:ln w="38100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chemeClr val="dk1"/>
                </a:solidFill>
              </a:rPr>
              <a:t>STEP 3: Second Speaker of the Proposition:      	</a:t>
            </a:r>
            <a:endParaRPr sz="1800" dirty="0">
              <a:solidFill>
                <a:schemeClr val="dk1"/>
              </a:solidFill>
            </a:endParaRPr>
          </a:p>
          <a:p>
            <a:pPr marL="457200" lvl="0" indent="45720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chemeClr val="dk1"/>
                </a:solidFill>
              </a:rPr>
              <a:t>Two minutes to disagree.                                                                                                                                                   </a:t>
            </a:r>
            <a:endParaRPr sz="18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chemeClr val="dk1"/>
                </a:solidFill>
              </a:rPr>
              <a:t>STEP 4: Second Speaker of the Opposition:       	</a:t>
            </a:r>
            <a:endParaRPr sz="1800" dirty="0">
              <a:solidFill>
                <a:schemeClr val="dk1"/>
              </a:solidFill>
            </a:endParaRPr>
          </a:p>
          <a:p>
            <a:pPr marL="457200" lvl="0" indent="45720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 dirty="0">
                <a:solidFill>
                  <a:schemeClr val="dk1"/>
                </a:solidFill>
              </a:rPr>
              <a:t>Two minutes to explain position (using evidence)</a:t>
            </a:r>
            <a:r>
              <a:rPr lang="en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                                                     </a:t>
            </a:r>
            <a:endParaRPr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30"/>
          <p:cNvSpPr txBox="1"/>
          <p:nvPr/>
        </p:nvSpPr>
        <p:spPr>
          <a:xfrm>
            <a:off x="926050" y="2465583"/>
            <a:ext cx="7285800" cy="2031285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l="50000" t="50000" r="50000" b="50000"/>
            </a:path>
            <a:tileRect/>
          </a:gradFill>
          <a:ln w="38100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lvl="0" indent="0" rtl="0">
              <a:spcAft>
                <a:spcPts val="0"/>
              </a:spcAft>
              <a:buSzPts val="1100"/>
              <a:buNone/>
            </a:pPr>
            <a:r>
              <a:rPr lang="en" sz="1800" dirty="0">
                <a:solidFill>
                  <a:schemeClr val="dk1"/>
                </a:solidFill>
              </a:rPr>
              <a:t>SUGGESTED VOCABULARY:                                    </a:t>
            </a:r>
            <a:endParaRPr sz="1800" dirty="0">
              <a:solidFill>
                <a:schemeClr val="dk1"/>
              </a:solidFill>
            </a:endParaRPr>
          </a:p>
          <a:p>
            <a:pPr marL="457200" lvl="0" indent="0" algn="l" rtl="0">
              <a:lnSpc>
                <a:spcPct val="150000"/>
              </a:lnSpc>
              <a:spcAft>
                <a:spcPts val="0"/>
              </a:spcAft>
              <a:buSzPts val="1100"/>
              <a:buNone/>
            </a:pPr>
            <a:r>
              <a:rPr lang="en" sz="1800" dirty="0">
                <a:solidFill>
                  <a:schemeClr val="dk1"/>
                </a:solidFill>
              </a:rPr>
              <a:t>"On the contrary … "                                                                  "On the other hand … "                                                             "For example … "                                                                      "This is why … " </a:t>
            </a:r>
            <a:endParaRPr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1"/>
          <p:cNvSpPr txBox="1"/>
          <p:nvPr/>
        </p:nvSpPr>
        <p:spPr>
          <a:xfrm>
            <a:off x="844200" y="1509150"/>
            <a:ext cx="7455600" cy="212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7916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31"/>
          <p:cNvSpPr txBox="1"/>
          <p:nvPr/>
        </p:nvSpPr>
        <p:spPr>
          <a:xfrm>
            <a:off x="630450" y="558450"/>
            <a:ext cx="7756800" cy="4026600"/>
          </a:xfrm>
          <a:prstGeom prst="rect">
            <a:avLst/>
          </a:prstGeom>
          <a:solidFill>
            <a:srgbClr val="A4C2F4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</a:endParaRPr>
          </a:p>
        </p:txBody>
      </p:sp>
      <p:pic>
        <p:nvPicPr>
          <p:cNvPr id="170" name="Google Shape;170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5150" y="4715550"/>
            <a:ext cx="304750" cy="304750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31"/>
          <p:cNvSpPr txBox="1"/>
          <p:nvPr/>
        </p:nvSpPr>
        <p:spPr>
          <a:xfrm>
            <a:off x="926050" y="1410800"/>
            <a:ext cx="7308000" cy="1672982"/>
          </a:xfrm>
          <a:prstGeom prst="rect">
            <a:avLst/>
          </a:prstGeom>
          <a:gradFill>
            <a:gsLst>
              <a:gs pos="0">
                <a:srgbClr val="D4E5F5"/>
              </a:gs>
              <a:gs pos="100000">
                <a:srgbClr val="70A4D5"/>
              </a:gs>
            </a:gsLst>
            <a:path path="circle">
              <a:fillToRect l="50000" t="50000" r="50000" b="50000"/>
            </a:path>
            <a:tileRect/>
          </a:gradFill>
          <a:ln w="38100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chemeClr val="dk1"/>
                </a:solidFill>
              </a:rPr>
              <a:t>STEP 5: Break for Rebuttal Preparation:              </a:t>
            </a:r>
          </a:p>
          <a:p>
            <a:pPr marL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" sz="24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chemeClr val="dk1"/>
                </a:solidFill>
              </a:rPr>
              <a:t>Both teams receive two minutes to prepare a rebuttal and summary. </a:t>
            </a:r>
            <a:endParaRPr sz="2400" dirty="0">
              <a:solidFill>
                <a:schemeClr val="dk1"/>
              </a:solidFill>
            </a:endParaRPr>
          </a:p>
        </p:txBody>
      </p:sp>
      <p:sp>
        <p:nvSpPr>
          <p:cNvPr id="172" name="Google Shape;172;p31"/>
          <p:cNvSpPr txBox="1"/>
          <p:nvPr/>
        </p:nvSpPr>
        <p:spPr>
          <a:xfrm>
            <a:off x="930850" y="3315800"/>
            <a:ext cx="7308000" cy="615513"/>
          </a:xfrm>
          <a:prstGeom prst="rect">
            <a:avLst/>
          </a:prstGeom>
          <a:gradFill>
            <a:gsLst>
              <a:gs pos="0">
                <a:srgbClr val="D4E5F5"/>
              </a:gs>
              <a:gs pos="100000">
                <a:srgbClr val="70A4D5"/>
              </a:gs>
            </a:gsLst>
            <a:path path="circle">
              <a:fillToRect l="50000" t="50000" r="50000" b="50000"/>
            </a:path>
            <a:tileRect/>
          </a:gradFill>
          <a:ln w="38100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lvl="0" indent="457200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400" dirty="0">
                <a:solidFill>
                  <a:schemeClr val="dk1"/>
                </a:solidFill>
              </a:rPr>
              <a:t>The order of speech is now reversed. </a:t>
            </a:r>
            <a:endParaRPr sz="24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2"/>
          <p:cNvSpPr txBox="1"/>
          <p:nvPr/>
        </p:nvSpPr>
        <p:spPr>
          <a:xfrm>
            <a:off x="844200" y="1509150"/>
            <a:ext cx="7455600" cy="212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7916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32"/>
          <p:cNvSpPr txBox="1"/>
          <p:nvPr/>
        </p:nvSpPr>
        <p:spPr>
          <a:xfrm>
            <a:off x="630450" y="558450"/>
            <a:ext cx="7756800" cy="4026600"/>
          </a:xfrm>
          <a:prstGeom prst="rect">
            <a:avLst/>
          </a:prstGeom>
          <a:gradFill>
            <a:gsLst>
              <a:gs pos="0">
                <a:srgbClr val="FFF6DB"/>
              </a:gs>
              <a:gs pos="100000">
                <a:srgbClr val="FAD25C"/>
              </a:gs>
            </a:gsLst>
            <a:path path="circle">
              <a:fillToRect l="50000" t="50000" r="50000" b="50000"/>
            </a:path>
            <a:tileRect/>
          </a:gra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</a:endParaRPr>
          </a:p>
        </p:txBody>
      </p:sp>
      <p:pic>
        <p:nvPicPr>
          <p:cNvPr id="179" name="Google Shape;179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5150" y="4715550"/>
            <a:ext cx="304750" cy="304750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32"/>
          <p:cNvSpPr txBox="1"/>
          <p:nvPr/>
        </p:nvSpPr>
        <p:spPr>
          <a:xfrm>
            <a:off x="903750" y="978335"/>
            <a:ext cx="7330200" cy="1249532"/>
          </a:xfrm>
          <a:prstGeom prst="rect">
            <a:avLst/>
          </a:prstGeom>
          <a:noFill/>
          <a:ln w="38100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100"/>
              <a:buNone/>
            </a:pPr>
            <a:r>
              <a:rPr lang="en" sz="2400" dirty="0">
                <a:solidFill>
                  <a:schemeClr val="dk1"/>
                </a:solidFill>
              </a:rPr>
              <a:t>STEP 6: Opposition Summary/Rebuttal:             </a:t>
            </a:r>
            <a:endParaRPr sz="2400" dirty="0">
              <a:solidFill>
                <a:schemeClr val="dk1"/>
              </a:solidFill>
            </a:endParaRPr>
          </a:p>
          <a:p>
            <a:pPr marL="457200" lvl="0" indent="4572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100"/>
              <a:buNone/>
            </a:pPr>
            <a:r>
              <a:rPr lang="en" sz="2400" dirty="0">
                <a:solidFill>
                  <a:schemeClr val="dk1"/>
                </a:solidFill>
              </a:rPr>
              <a:t>Two minutes to conclude (including thesis).</a:t>
            </a:r>
            <a:endParaRPr sz="2400" dirty="0"/>
          </a:p>
        </p:txBody>
      </p:sp>
      <p:sp>
        <p:nvSpPr>
          <p:cNvPr id="181" name="Google Shape;181;p32"/>
          <p:cNvSpPr txBox="1"/>
          <p:nvPr/>
        </p:nvSpPr>
        <p:spPr>
          <a:xfrm>
            <a:off x="930750" y="2623072"/>
            <a:ext cx="7303200" cy="1791219"/>
          </a:xfrm>
          <a:prstGeom prst="rect">
            <a:avLst/>
          </a:prstGeom>
          <a:noFill/>
          <a:ln w="38100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2400" dirty="0">
                <a:solidFill>
                  <a:schemeClr val="dk1"/>
                </a:solidFill>
              </a:rPr>
              <a:t>SUGGESTED VOCABULARY:</a:t>
            </a:r>
            <a:endParaRPr sz="2400" dirty="0">
              <a:solidFill>
                <a:schemeClr val="dk1"/>
              </a:solidFill>
            </a:endParaRPr>
          </a:p>
          <a:p>
            <a:pPr marL="457200" lvl="0" indent="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2400" dirty="0">
                <a:solidFill>
                  <a:schemeClr val="dk1"/>
                </a:solidFill>
              </a:rPr>
              <a:t>"Therefore …"</a:t>
            </a:r>
            <a:endParaRPr sz="2400" dirty="0">
              <a:solidFill>
                <a:schemeClr val="dk1"/>
              </a:solidFill>
            </a:endParaRPr>
          </a:p>
          <a:p>
            <a:pPr marL="457200" lvl="0" indent="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2400" dirty="0">
                <a:solidFill>
                  <a:schemeClr val="dk1"/>
                </a:solidFill>
              </a:rPr>
              <a:t>"As a result …"</a:t>
            </a:r>
            <a:endParaRPr sz="2400" dirty="0">
              <a:solidFill>
                <a:schemeClr val="dk1"/>
              </a:solidFill>
            </a:endParaRPr>
          </a:p>
          <a:p>
            <a:pPr marL="457200" lvl="0" indent="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2400" dirty="0">
                <a:solidFill>
                  <a:schemeClr val="dk1"/>
                </a:solidFill>
              </a:rPr>
              <a:t>"Thus it can be seen …" </a:t>
            </a:r>
            <a:endParaRPr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3"/>
          <p:cNvSpPr txBox="1"/>
          <p:nvPr/>
        </p:nvSpPr>
        <p:spPr>
          <a:xfrm>
            <a:off x="844200" y="1509150"/>
            <a:ext cx="7455600" cy="212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7916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33"/>
          <p:cNvSpPr txBox="1"/>
          <p:nvPr/>
        </p:nvSpPr>
        <p:spPr>
          <a:xfrm>
            <a:off x="630450" y="558450"/>
            <a:ext cx="7756800" cy="4026600"/>
          </a:xfrm>
          <a:prstGeom prst="rect">
            <a:avLst/>
          </a:prstGeom>
          <a:solidFill>
            <a:srgbClr val="F6B26B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</a:endParaRPr>
          </a:p>
        </p:txBody>
      </p:sp>
      <p:pic>
        <p:nvPicPr>
          <p:cNvPr id="188" name="Google Shape;188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5150" y="4715550"/>
            <a:ext cx="304750" cy="304750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33"/>
          <p:cNvSpPr txBox="1"/>
          <p:nvPr/>
        </p:nvSpPr>
        <p:spPr>
          <a:xfrm>
            <a:off x="919800" y="873600"/>
            <a:ext cx="7303200" cy="1249532"/>
          </a:xfrm>
          <a:prstGeom prst="rect">
            <a:avLst/>
          </a:prstGeom>
          <a:gradFill>
            <a:gsLst>
              <a:gs pos="0">
                <a:srgbClr val="FDECDB"/>
              </a:gs>
              <a:gs pos="100000">
                <a:srgbClr val="F0A963"/>
              </a:gs>
            </a:gsLst>
            <a:path path="circle">
              <a:fillToRect l="50000" t="50000" r="50000" b="50000"/>
            </a:path>
            <a:tileRect/>
          </a:gradFill>
          <a:ln w="38100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chemeClr val="dk1"/>
                </a:solidFill>
                <a:latin typeface="+mn-lt"/>
              </a:rPr>
              <a:t>STEP 7: Proposition Summary/Rebuttal:            </a:t>
            </a:r>
            <a:endParaRPr sz="2400" dirty="0">
              <a:solidFill>
                <a:schemeClr val="dk1"/>
              </a:solidFill>
              <a:latin typeface="+mn-lt"/>
            </a:endParaRPr>
          </a:p>
          <a:p>
            <a:pPr marL="457200" lvl="0" indent="45720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400" dirty="0">
                <a:solidFill>
                  <a:schemeClr val="dk1"/>
                </a:solidFill>
                <a:latin typeface="+mn-lt"/>
              </a:rPr>
              <a:t>Two minutes to conclude (including thesis)</a:t>
            </a:r>
            <a:r>
              <a:rPr lang="en" sz="24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.</a:t>
            </a:r>
            <a:endParaRPr sz="2400" dirty="0">
              <a:latin typeface="+mn-lt"/>
            </a:endParaRPr>
          </a:p>
        </p:txBody>
      </p:sp>
      <p:sp>
        <p:nvSpPr>
          <p:cNvPr id="191" name="Google Shape;191;p33"/>
          <p:cNvSpPr txBox="1"/>
          <p:nvPr/>
        </p:nvSpPr>
        <p:spPr>
          <a:xfrm>
            <a:off x="919800" y="2397600"/>
            <a:ext cx="7303200" cy="1945107"/>
          </a:xfrm>
          <a:prstGeom prst="rect">
            <a:avLst/>
          </a:prstGeom>
          <a:gradFill>
            <a:gsLst>
              <a:gs pos="0">
                <a:srgbClr val="FDECDB"/>
              </a:gs>
              <a:gs pos="100000">
                <a:srgbClr val="F0A963"/>
              </a:gs>
            </a:gsLst>
            <a:path path="circle">
              <a:fillToRect l="50000" t="50000" r="50000" b="50000"/>
            </a:path>
            <a:tileRect/>
          </a:gradFill>
          <a:ln w="38100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chemeClr val="dk1"/>
                </a:solidFill>
              </a:rPr>
              <a:t>SUGGESTED VOCABULARY:</a:t>
            </a:r>
            <a:endParaRPr sz="2400" dirty="0">
              <a:solidFill>
                <a:schemeClr val="dk1"/>
              </a:solidFill>
            </a:endParaRPr>
          </a:p>
          <a:p>
            <a:pPr marL="457200" lvl="0" indent="4572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100"/>
              <a:buNone/>
            </a:pPr>
            <a:r>
              <a:rPr lang="en" sz="2400" dirty="0">
                <a:solidFill>
                  <a:schemeClr val="dk1"/>
                </a:solidFill>
              </a:rPr>
              <a:t>"Therefore …"</a:t>
            </a:r>
            <a:endParaRPr sz="2400" dirty="0">
              <a:solidFill>
                <a:schemeClr val="dk1"/>
              </a:solidFill>
            </a:endParaRPr>
          </a:p>
          <a:p>
            <a:pPr marL="457200" lvl="0" indent="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2400" dirty="0">
                <a:solidFill>
                  <a:schemeClr val="dk1"/>
                </a:solidFill>
              </a:rPr>
              <a:t>"As a result …"</a:t>
            </a:r>
            <a:endParaRPr sz="2400" dirty="0">
              <a:solidFill>
                <a:schemeClr val="dk1"/>
              </a:solidFill>
            </a:endParaRPr>
          </a:p>
          <a:p>
            <a:pPr marL="457200" lvl="0" indent="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2400" dirty="0">
                <a:solidFill>
                  <a:schemeClr val="dk1"/>
                </a:solidFill>
              </a:rPr>
              <a:t>"Thus it can be seen …" </a:t>
            </a:r>
            <a:endParaRPr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AADFF8-A6D5-1D2F-4784-234AA67C16D1}"/>
              </a:ext>
            </a:extLst>
          </p:cNvPr>
          <p:cNvSpPr txBox="1"/>
          <p:nvPr/>
        </p:nvSpPr>
        <p:spPr>
          <a:xfrm>
            <a:off x="4218713" y="4790209"/>
            <a:ext cx="4499950" cy="2380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45720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ZA" sz="900" u="sng" dirty="0">
                <a:solidFill>
                  <a:srgbClr val="0000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https://www.thoughtco.com/fast-debate-formats-for-the-classroom-</a:t>
            </a:r>
            <a:endParaRPr lang="en-ZA" sz="9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1156</TotalTime>
  <Words>337</Words>
  <Application>Microsoft Office PowerPoint</Application>
  <PresentationFormat>On-screen Show (16:9)</PresentationFormat>
  <Paragraphs>63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Corbel</vt:lpstr>
      <vt:lpstr>Symbol</vt:lpstr>
      <vt:lpstr>Times New Roman</vt:lpstr>
      <vt:lpstr>Wingdings</vt:lpstr>
      <vt:lpstr>Office Theme</vt:lpstr>
      <vt:lpstr>Debate Procedure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felicity</dc:creator>
  <dc:description/>
  <cp:lastModifiedBy>Tylin Moodley</cp:lastModifiedBy>
  <cp:revision>24</cp:revision>
  <dcterms:modified xsi:type="dcterms:W3CDTF">2023-03-16T14:30:31Z</dcterms:modified>
  <dc:language>en-ZA</dc:language>
</cp:coreProperties>
</file>