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61" r:id="rId7"/>
    <p:sldId id="271" r:id="rId8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99FF99"/>
    <a:srgbClr val="CCFF66"/>
    <a:srgbClr val="FFFFCC"/>
    <a:srgbClr val="FFFF66"/>
    <a:srgbClr val="CCFFCC"/>
    <a:srgbClr val="A2C0CC"/>
    <a:srgbClr val="F1D3EB"/>
    <a:srgbClr val="E4A6D8"/>
    <a:srgbClr val="A7B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2023/03/15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acc5cfaf5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2acc5cfaf5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acc5cfaf5_1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2acc5cfaf5_1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acc5cfaf5_1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2acc5cfaf5_1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acc5cfaf5_1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2acc5cfaf5_13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acc5cfaf5_1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2acc5cfaf5_13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acc5cfaf5_1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12acc5cfaf5_1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24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Poetry Analysis Guidelines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subTitle" idx="4294967295"/>
          </p:nvPr>
        </p:nvSpPr>
        <p:spPr>
          <a:xfrm>
            <a:off x="595450" y="564650"/>
            <a:ext cx="7966800" cy="40449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/>
          <p:nvPr/>
        </p:nvSpPr>
        <p:spPr>
          <a:xfrm>
            <a:off x="2415299" y="1448914"/>
            <a:ext cx="4316100" cy="388656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Educator reads the poem to the learners.</a:t>
            </a:r>
            <a:endParaRPr sz="1800" dirty="0"/>
          </a:p>
        </p:txBody>
      </p:sp>
      <p:sp>
        <p:nvSpPr>
          <p:cNvPr id="119" name="Google Shape;119;p26"/>
          <p:cNvSpPr txBox="1"/>
          <p:nvPr/>
        </p:nvSpPr>
        <p:spPr>
          <a:xfrm>
            <a:off x="972838" y="2710254"/>
            <a:ext cx="7211575" cy="388656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L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earners to comment on anything they find interesting or inspiring.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1349259" y="3935548"/>
            <a:ext cx="6464704" cy="369291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may ask a question or express their disbelief at something.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1024793" y="734425"/>
            <a:ext cx="7125000" cy="4002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WHAT DOES THE LEARNER BRING TO THE LESSON? </a:t>
            </a:r>
            <a:endParaRPr sz="2000" dirty="0"/>
          </a:p>
        </p:txBody>
      </p:sp>
      <p:sp>
        <p:nvSpPr>
          <p:cNvPr id="122" name="Google Shape;122;p26"/>
          <p:cNvSpPr txBox="1"/>
          <p:nvPr/>
        </p:nvSpPr>
        <p:spPr>
          <a:xfrm>
            <a:off x="2374470" y="2115010"/>
            <a:ext cx="4400402" cy="388656"/>
          </a:xfrm>
          <a:prstGeom prst="rect">
            <a:avLst/>
          </a:prstGeom>
          <a:solidFill>
            <a:srgbClr val="C5C0B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Learners to read the poem to themselves. </a:t>
            </a:r>
            <a:endParaRPr sz="1800" dirty="0"/>
          </a:p>
        </p:txBody>
      </p:sp>
      <p:sp>
        <p:nvSpPr>
          <p:cNvPr id="123" name="Google Shape;123;p26"/>
          <p:cNvSpPr txBox="1"/>
          <p:nvPr/>
        </p:nvSpPr>
        <p:spPr>
          <a:xfrm>
            <a:off x="1913068" y="3319549"/>
            <a:ext cx="5319003" cy="388656"/>
          </a:xfrm>
          <a:prstGeom prst="rect">
            <a:avLst/>
          </a:prstGeom>
          <a:solidFill>
            <a:srgbClr val="C5C0B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There are no wrong answers if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be justified.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2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subTitle" idx="4294967295"/>
          </p:nvPr>
        </p:nvSpPr>
        <p:spPr>
          <a:xfrm>
            <a:off x="595450" y="607227"/>
            <a:ext cx="7905300" cy="39816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984667" y="4045639"/>
            <a:ext cx="5174700" cy="388656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WHAT IS THE STORY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TOLD IN THE POEM?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/>
        </p:nvSpPr>
        <p:spPr>
          <a:xfrm>
            <a:off x="3578796" y="1382440"/>
            <a:ext cx="2240084" cy="388656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UNDERSTAND THE: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2689390" y="2428458"/>
            <a:ext cx="3860266" cy="369291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period in which the poet lived.</a:t>
            </a:r>
            <a:endParaRPr sz="1800" dirty="0"/>
          </a:p>
        </p:txBody>
      </p:sp>
      <p:sp>
        <p:nvSpPr>
          <p:cNvPr id="133" name="Google Shape;133;p27"/>
          <p:cNvSpPr txBox="1"/>
          <p:nvPr/>
        </p:nvSpPr>
        <p:spPr>
          <a:xfrm>
            <a:off x="2930121" y="3498371"/>
            <a:ext cx="3294029" cy="369291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ZA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poet’s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views and beliefs.</a:t>
            </a:r>
            <a:endParaRPr sz="1800" dirty="0"/>
          </a:p>
        </p:txBody>
      </p:sp>
      <p:sp>
        <p:nvSpPr>
          <p:cNvPr id="134" name="Google Shape;134;p27"/>
          <p:cNvSpPr txBox="1"/>
          <p:nvPr/>
        </p:nvSpPr>
        <p:spPr>
          <a:xfrm>
            <a:off x="2658220" y="2946312"/>
            <a:ext cx="3960789" cy="369291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period the poet is writing about.</a:t>
            </a:r>
            <a:endParaRPr sz="1800" dirty="0"/>
          </a:p>
        </p:txBody>
      </p:sp>
      <p:sp>
        <p:nvSpPr>
          <p:cNvPr id="135" name="Google Shape;135;p27"/>
          <p:cNvSpPr txBox="1"/>
          <p:nvPr/>
        </p:nvSpPr>
        <p:spPr>
          <a:xfrm>
            <a:off x="2757906" y="769375"/>
            <a:ext cx="3611715" cy="421614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WHAT IS THE CONTEXT?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1;p27">
            <a:extLst>
              <a:ext uri="{FF2B5EF4-FFF2-40B4-BE49-F238E27FC236}">
                <a16:creationId xmlns:a16="http://schemas.microsoft.com/office/drawing/2014/main" id="{2951FA32-4B92-9FC1-1921-DB05EABABC31}"/>
              </a:ext>
            </a:extLst>
          </p:cNvPr>
          <p:cNvSpPr txBox="1"/>
          <p:nvPr/>
        </p:nvSpPr>
        <p:spPr>
          <a:xfrm>
            <a:off x="2816792" y="1908913"/>
            <a:ext cx="3641798" cy="388656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.1 historical/political/social context.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1" grpId="0" animBg="1"/>
      <p:bldP spid="132" grpId="0" animBg="1"/>
      <p:bldP spid="133" grpId="0" animBg="1"/>
      <p:bldP spid="13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/>
        </p:nvSpPr>
        <p:spPr>
          <a:xfrm>
            <a:off x="5987900" y="2345050"/>
            <a:ext cx="1028700" cy="999600"/>
          </a:xfrm>
          <a:prstGeom prst="rect">
            <a:avLst/>
          </a:prstGeom>
          <a:solidFill>
            <a:srgbClr val="AFD78B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Intrigue</a:t>
            </a:r>
            <a:endParaRPr/>
          </a:p>
          <a:p>
            <a:pPr marL="5715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/>
              <a:t>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Hope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marR="0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Dreams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2390971" y="3134350"/>
            <a:ext cx="1171500" cy="538500"/>
          </a:xfrm>
          <a:prstGeom prst="rect">
            <a:avLst/>
          </a:prstGeom>
          <a:solidFill>
            <a:srgbClr val="AFD78B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350" tIns="45700" rIns="91425" bIns="45700" anchor="t" anchorCtr="0">
            <a:spAutoFit/>
          </a:bodyPr>
          <a:lstStyle/>
          <a:p>
            <a:pPr marL="0" marR="54754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</a:t>
            </a:r>
            <a:endParaRPr/>
          </a:p>
          <a:p>
            <a:pPr marL="0" marR="54754" lvl="0" indent="-88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/>
              <a:t> 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Dreams</a:t>
            </a:r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4294967295"/>
          </p:nvPr>
        </p:nvSpPr>
        <p:spPr>
          <a:xfrm>
            <a:off x="592908" y="555612"/>
            <a:ext cx="7953300" cy="39729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/>
          <p:nvPr/>
        </p:nvSpPr>
        <p:spPr>
          <a:xfrm>
            <a:off x="1176775" y="1123950"/>
            <a:ext cx="2478325" cy="1404863"/>
          </a:xfrm>
          <a:prstGeom prst="flowChartPunchedTape">
            <a:avLst/>
          </a:prstGeom>
          <a:solidFill>
            <a:srgbClr val="B0BDDE"/>
          </a:solidFill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sale: Baby’s shoes. Never worn. 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Ernest Hemingway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436" y="1798976"/>
            <a:ext cx="304750" cy="26858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28"/>
          <p:cNvSpPr txBox="1"/>
          <p:nvPr/>
        </p:nvSpPr>
        <p:spPr>
          <a:xfrm>
            <a:off x="2814716" y="682212"/>
            <a:ext cx="3514800" cy="400200"/>
          </a:xfrm>
          <a:prstGeom prst="rect">
            <a:avLst/>
          </a:prstGeom>
          <a:solidFill>
            <a:srgbClr val="AFD78B"/>
          </a:soli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ASPECTS OF A STORY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3848980" y="3118048"/>
            <a:ext cx="2205300" cy="1277745"/>
          </a:xfrm>
          <a:prstGeom prst="rect">
            <a:avLst/>
          </a:prstGeom>
          <a:solidFill>
            <a:srgbClr val="F1D3EB"/>
          </a:soli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Intrigue</a:t>
            </a:r>
            <a:r>
              <a:rPr lang="en" sz="1800" dirty="0"/>
              <a:t>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Mystery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Hope, Dreams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Despair, Desolation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4616250" y="1381750"/>
            <a:ext cx="3689400" cy="388656"/>
          </a:xfrm>
          <a:prstGeom prst="rect">
            <a:avLst/>
          </a:prstGeom>
          <a:solidFill>
            <a:srgbClr val="A2C0CC"/>
          </a:solidFill>
          <a:ln w="2857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story behind the advert?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990600" y="3158850"/>
            <a:ext cx="2205300" cy="962400"/>
          </a:xfrm>
          <a:prstGeom prst="foldedCorner">
            <a:avLst>
              <a:gd name="adj" fmla="val 16667"/>
            </a:avLst>
          </a:prstGeom>
          <a:solidFill>
            <a:srgbClr val="A2C0CC"/>
          </a:soli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writer’s: intention, main idea,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6521729" y="3381902"/>
            <a:ext cx="1778100" cy="981382"/>
          </a:xfrm>
          <a:prstGeom prst="foldedCorner">
            <a:avLst>
              <a:gd name="adj" fmla="val 16667"/>
            </a:avLst>
          </a:prstGeom>
          <a:solidFill>
            <a:srgbClr val="A2C0CC"/>
          </a:soli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feel after reading it? MOOD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3853350" y="1940308"/>
            <a:ext cx="2275800" cy="1053900"/>
          </a:xfrm>
          <a:prstGeom prst="foldedCorner">
            <a:avLst>
              <a:gd name="adj" fmla="val 16667"/>
            </a:avLst>
          </a:prstGeom>
          <a:solidFill>
            <a:srgbClr val="F1D3EB"/>
          </a:solidFill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emotions of the characters are explored in the story?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7" grpId="0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subTitle" idx="4294967295"/>
          </p:nvPr>
        </p:nvSpPr>
        <p:spPr>
          <a:xfrm>
            <a:off x="587750" y="535650"/>
            <a:ext cx="7924200" cy="40275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778470" y="1193657"/>
            <a:ext cx="7609500" cy="652126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Importance of the Spaces Between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749400" y="1466665"/>
            <a:ext cx="768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iwenttothegardenofloveandsawwhatIneverhadseenachapelwasbuiltinthemidstwhereiusedtoplayonthegreen</a:t>
            </a:r>
            <a:endParaRPr sz="1200" dirty="0"/>
          </a:p>
        </p:txBody>
      </p:sp>
      <p:sp>
        <p:nvSpPr>
          <p:cNvPr id="160" name="Google Shape;160;p29"/>
          <p:cNvSpPr txBox="1"/>
          <p:nvPr/>
        </p:nvSpPr>
        <p:spPr>
          <a:xfrm>
            <a:off x="812725" y="1973699"/>
            <a:ext cx="7686600" cy="685019"/>
          </a:xfrm>
          <a:prstGeom prst="rect">
            <a:avLst/>
          </a:prstGeom>
          <a:solidFill>
            <a:srgbClr val="C5C0B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Give 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eaning.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 flipH="1">
            <a:off x="643387" y="2819014"/>
            <a:ext cx="7792613" cy="849679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STYLE/FORMAT of the POEM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1500375" y="3798237"/>
            <a:ext cx="5783400" cy="685019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Importance of Punctuation.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2578200" y="593350"/>
            <a:ext cx="3822600" cy="492600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TECHNIQUES USED</a:t>
            </a:r>
            <a:endParaRPr sz="2000" dirty="0"/>
          </a:p>
        </p:txBody>
      </p:sp>
      <p:sp>
        <p:nvSpPr>
          <p:cNvPr id="165" name="Google Shape;165;p29"/>
          <p:cNvSpPr txBox="1"/>
          <p:nvPr/>
        </p:nvSpPr>
        <p:spPr>
          <a:xfrm>
            <a:off x="1219950" y="2296552"/>
            <a:ext cx="7071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Diction</a:t>
            </a:r>
            <a:endParaRPr dirty="0"/>
          </a:p>
        </p:txBody>
      </p:sp>
      <p:sp>
        <p:nvSpPr>
          <p:cNvPr id="169" name="Google Shape;169;p29"/>
          <p:cNvSpPr txBox="1"/>
          <p:nvPr/>
        </p:nvSpPr>
        <p:spPr>
          <a:xfrm>
            <a:off x="6802699" y="2299323"/>
            <a:ext cx="1343773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of Speech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514600" y="2296500"/>
            <a:ext cx="15015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Figures of Speech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5258550" y="2299855"/>
            <a:ext cx="10890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Order</a:t>
            </a:r>
            <a:endParaRPr sz="1400" dirty="0"/>
          </a:p>
        </p:txBody>
      </p:sp>
      <p:sp>
        <p:nvSpPr>
          <p:cNvPr id="177" name="Google Shape;177;p29"/>
          <p:cNvSpPr txBox="1"/>
          <p:nvPr/>
        </p:nvSpPr>
        <p:spPr>
          <a:xfrm>
            <a:off x="6875534" y="3218157"/>
            <a:ext cx="15015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Rhyming Couplets</a:t>
            </a:r>
            <a:endParaRPr dirty="0"/>
          </a:p>
        </p:txBody>
      </p:sp>
      <p:sp>
        <p:nvSpPr>
          <p:cNvPr id="178" name="Google Shape;178;p29"/>
          <p:cNvSpPr txBox="1"/>
          <p:nvPr/>
        </p:nvSpPr>
        <p:spPr>
          <a:xfrm>
            <a:off x="5803050" y="3229229"/>
            <a:ext cx="8874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Caesura</a:t>
            </a:r>
            <a:endParaRPr dirty="0"/>
          </a:p>
        </p:txBody>
      </p:sp>
      <p:sp>
        <p:nvSpPr>
          <p:cNvPr id="179" name="Google Shape;179;p29"/>
          <p:cNvSpPr txBox="1"/>
          <p:nvPr/>
        </p:nvSpPr>
        <p:spPr>
          <a:xfrm>
            <a:off x="4020618" y="3213290"/>
            <a:ext cx="15015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Syllables per line. </a:t>
            </a:r>
            <a:endParaRPr dirty="0"/>
          </a:p>
        </p:txBody>
      </p:sp>
      <p:sp>
        <p:nvSpPr>
          <p:cNvPr id="180" name="Google Shape;180;p29"/>
          <p:cNvSpPr txBox="1"/>
          <p:nvPr/>
        </p:nvSpPr>
        <p:spPr>
          <a:xfrm>
            <a:off x="2555738" y="3215905"/>
            <a:ext cx="12321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Enjambment. </a:t>
            </a:r>
            <a:endParaRPr dirty="0"/>
          </a:p>
        </p:txBody>
      </p:sp>
      <p:sp>
        <p:nvSpPr>
          <p:cNvPr id="181" name="Google Shape;181;p29"/>
          <p:cNvSpPr txBox="1"/>
          <p:nvPr/>
        </p:nvSpPr>
        <p:spPr>
          <a:xfrm>
            <a:off x="777900" y="3213131"/>
            <a:ext cx="1620900" cy="322805"/>
          </a:xfrm>
          <a:prstGeom prst="rect">
            <a:avLst/>
          </a:prstGeom>
          <a:solidFill>
            <a:srgbClr val="A7B5D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Shape of the poem. </a:t>
            </a:r>
            <a:endParaRPr dirty="0"/>
          </a:p>
        </p:txBody>
      </p:sp>
      <p:sp>
        <p:nvSpPr>
          <p:cNvPr id="182" name="Google Shape;182;p29"/>
          <p:cNvSpPr txBox="1"/>
          <p:nvPr/>
        </p:nvSpPr>
        <p:spPr>
          <a:xfrm>
            <a:off x="1693862" y="4100192"/>
            <a:ext cx="518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that is is that that is not is not that that is not is not that that is.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/>
      <p:bldP spid="160" grpId="0" animBg="1"/>
      <p:bldP spid="161" grpId="0" animBg="1"/>
      <p:bldP spid="162" grpId="0" animBg="1"/>
      <p:bldP spid="165" grpId="0" animBg="1"/>
      <p:bldP spid="169" grpId="0" animBg="1"/>
      <p:bldP spid="170" grpId="0" animBg="1"/>
      <p:bldP spid="171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" name="Google Shape;187;p30"/>
          <p:cNvCxnSpPr/>
          <p:nvPr/>
        </p:nvCxnSpPr>
        <p:spPr>
          <a:xfrm>
            <a:off x="2232797" y="1393753"/>
            <a:ext cx="105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8" name="Google Shape;188;p30"/>
          <p:cNvSpPr txBox="1">
            <a:spLocks noGrp="1"/>
          </p:cNvSpPr>
          <p:nvPr>
            <p:ph type="subTitle" idx="4294967295"/>
          </p:nvPr>
        </p:nvSpPr>
        <p:spPr>
          <a:xfrm>
            <a:off x="626250" y="583525"/>
            <a:ext cx="7905300" cy="39948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719110" y="2956641"/>
            <a:ext cx="2568028" cy="322805"/>
          </a:xfrm>
          <a:prstGeom prst="rect">
            <a:avLst/>
          </a:prstGeom>
          <a:solidFill>
            <a:srgbClr val="E0A28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story in the poem?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4532792" y="4089811"/>
            <a:ext cx="1146985" cy="322805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ZA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tyle/Format </a:t>
            </a:r>
          </a:p>
        </p:txBody>
      </p:sp>
      <p:sp>
        <p:nvSpPr>
          <p:cNvPr id="191" name="Google Shape;191;p30"/>
          <p:cNvSpPr txBox="1"/>
          <p:nvPr/>
        </p:nvSpPr>
        <p:spPr>
          <a:xfrm>
            <a:off x="5956049" y="4115730"/>
            <a:ext cx="1187400" cy="307800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2283027" y="4083905"/>
            <a:ext cx="729300" cy="307800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Diction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3366762" y="4104687"/>
            <a:ext cx="864300" cy="307800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Imagery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7372525" y="4118301"/>
            <a:ext cx="745800" cy="307800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Spacing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742520" y="3704212"/>
            <a:ext cx="1210989" cy="738623"/>
          </a:xfrm>
          <a:prstGeom prst="rect">
            <a:avLst/>
          </a:prstGeom>
          <a:solidFill>
            <a:srgbClr val="FAF182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highlight>
                  <a:srgbClr val="FAF182"/>
                </a:highlight>
                <a:latin typeface="Calibri"/>
                <a:ea typeface="Calibri"/>
                <a:cs typeface="Calibri"/>
                <a:sym typeface="Calibri"/>
              </a:rPr>
              <a:t>4.  WHAT TECHNIQUES ARE USED?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807495" y="1161985"/>
            <a:ext cx="1969200" cy="783829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WHAT DOES THE LEARNER BRING TO THE LESSON? </a:t>
            </a:r>
            <a:endParaRPr dirty="0"/>
          </a:p>
        </p:txBody>
      </p:sp>
      <p:sp>
        <p:nvSpPr>
          <p:cNvPr id="198" name="Google Shape;198;p30"/>
          <p:cNvSpPr txBox="1"/>
          <p:nvPr/>
        </p:nvSpPr>
        <p:spPr>
          <a:xfrm>
            <a:off x="5923285" y="1161985"/>
            <a:ext cx="1969200" cy="553316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may ask a question or express disbelief.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3360193" y="1161985"/>
            <a:ext cx="1969200" cy="783829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 to comment on anything they find interesting or inspiring.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3828624" y="2052472"/>
            <a:ext cx="1301698" cy="783829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 historical/ political/ social context.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5652664" y="1910764"/>
            <a:ext cx="2789656" cy="307736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period in which the poet lived.</a:t>
            </a:r>
            <a:endParaRPr dirty="0"/>
          </a:p>
        </p:txBody>
      </p:sp>
      <p:sp>
        <p:nvSpPr>
          <p:cNvPr id="202" name="Google Shape;202;p30"/>
          <p:cNvSpPr txBox="1"/>
          <p:nvPr/>
        </p:nvSpPr>
        <p:spPr>
          <a:xfrm>
            <a:off x="5663044" y="2685009"/>
            <a:ext cx="2358737" cy="307736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poet’s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values and beliefs.</a:t>
            </a:r>
            <a:endParaRPr dirty="0"/>
          </a:p>
        </p:txBody>
      </p:sp>
      <p:sp>
        <p:nvSpPr>
          <p:cNvPr id="204" name="Google Shape;204;p30"/>
          <p:cNvSpPr txBox="1"/>
          <p:nvPr/>
        </p:nvSpPr>
        <p:spPr>
          <a:xfrm>
            <a:off x="802884" y="2134117"/>
            <a:ext cx="1429913" cy="523180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CONTEXT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dirty="0"/>
          </a:p>
        </p:txBody>
      </p:sp>
      <p:sp>
        <p:nvSpPr>
          <p:cNvPr id="205" name="Google Shape;205;p30"/>
          <p:cNvSpPr txBox="1"/>
          <p:nvPr/>
        </p:nvSpPr>
        <p:spPr>
          <a:xfrm>
            <a:off x="776369" y="2921433"/>
            <a:ext cx="1570729" cy="584735"/>
          </a:xfrm>
          <a:prstGeom prst="rect">
            <a:avLst/>
          </a:prstGeom>
          <a:solidFill>
            <a:srgbClr val="E0A28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ASPECTS OF THE STORY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3767839" y="677511"/>
            <a:ext cx="1614658" cy="400200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41" name="Google Shape;201;p30">
            <a:extLst>
              <a:ext uri="{FF2B5EF4-FFF2-40B4-BE49-F238E27FC236}">
                <a16:creationId xmlns:a16="http://schemas.microsoft.com/office/drawing/2014/main" id="{17261875-65A5-DE67-961E-2B650F2AF40B}"/>
              </a:ext>
            </a:extLst>
          </p:cNvPr>
          <p:cNvSpPr txBox="1"/>
          <p:nvPr/>
        </p:nvSpPr>
        <p:spPr>
          <a:xfrm>
            <a:off x="5659578" y="2302155"/>
            <a:ext cx="2837390" cy="307736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period the poet is writing about.</a:t>
            </a:r>
            <a:endParaRPr dirty="0"/>
          </a:p>
        </p:txBody>
      </p:sp>
      <p:sp>
        <p:nvSpPr>
          <p:cNvPr id="42" name="Google Shape;201;p30">
            <a:extLst>
              <a:ext uri="{FF2B5EF4-FFF2-40B4-BE49-F238E27FC236}">
                <a16:creationId xmlns:a16="http://schemas.microsoft.com/office/drawing/2014/main" id="{E1DCE779-A598-ABB6-26AB-93F3EA6F9E0F}"/>
              </a:ext>
            </a:extLst>
          </p:cNvPr>
          <p:cNvSpPr txBox="1"/>
          <p:nvPr/>
        </p:nvSpPr>
        <p:spPr>
          <a:xfrm>
            <a:off x="2597732" y="2201712"/>
            <a:ext cx="851017" cy="307736"/>
          </a:xfrm>
          <a:prstGeom prst="rect">
            <a:avLst/>
          </a:prstGeom>
          <a:solidFill>
            <a:srgbClr val="F9C676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</a:t>
            </a:r>
            <a:endParaRPr sz="1400" dirty="0"/>
          </a:p>
        </p:txBody>
      </p:sp>
      <p:sp>
        <p:nvSpPr>
          <p:cNvPr id="43" name="Google Shape;189;p30">
            <a:extLst>
              <a:ext uri="{FF2B5EF4-FFF2-40B4-BE49-F238E27FC236}">
                <a16:creationId xmlns:a16="http://schemas.microsoft.com/office/drawing/2014/main" id="{784E5230-259F-9F0A-B289-72C8A527F236}"/>
              </a:ext>
            </a:extLst>
          </p:cNvPr>
          <p:cNvSpPr txBox="1"/>
          <p:nvPr/>
        </p:nvSpPr>
        <p:spPr>
          <a:xfrm>
            <a:off x="5504597" y="3479922"/>
            <a:ext cx="2327192" cy="322805"/>
          </a:xfrm>
          <a:prstGeom prst="rect">
            <a:avLst/>
          </a:prstGeom>
          <a:solidFill>
            <a:srgbClr val="E0A28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tone and mood?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89;p30">
            <a:extLst>
              <a:ext uri="{FF2B5EF4-FFF2-40B4-BE49-F238E27FC236}">
                <a16:creationId xmlns:a16="http://schemas.microsoft.com/office/drawing/2014/main" id="{55B78E43-BFF9-C104-0E03-5094358D08FC}"/>
              </a:ext>
            </a:extLst>
          </p:cNvPr>
          <p:cNvSpPr txBox="1"/>
          <p:nvPr/>
        </p:nvSpPr>
        <p:spPr>
          <a:xfrm>
            <a:off x="2685203" y="3466066"/>
            <a:ext cx="2385564" cy="322805"/>
          </a:xfrm>
          <a:prstGeom prst="rect">
            <a:avLst/>
          </a:prstGeom>
          <a:solidFill>
            <a:srgbClr val="E0A28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emotions are explored?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89;p30">
            <a:extLst>
              <a:ext uri="{FF2B5EF4-FFF2-40B4-BE49-F238E27FC236}">
                <a16:creationId xmlns:a16="http://schemas.microsoft.com/office/drawing/2014/main" id="{B934F4D2-206C-F6ED-660F-6C1E37187312}"/>
              </a:ext>
            </a:extLst>
          </p:cNvPr>
          <p:cNvSpPr txBox="1"/>
          <p:nvPr/>
        </p:nvSpPr>
        <p:spPr>
          <a:xfrm>
            <a:off x="5511525" y="3071212"/>
            <a:ext cx="2943724" cy="322805"/>
          </a:xfrm>
          <a:prstGeom prst="rect">
            <a:avLst/>
          </a:prstGeom>
          <a:solidFill>
            <a:srgbClr val="E0A280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poet’s intention? THEME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41" grpId="0" animBg="1"/>
      <p:bldP spid="42" grpId="0" animBg="1"/>
      <p:bldP spid="43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subTitle" idx="4294967295"/>
          </p:nvPr>
        </p:nvSpPr>
        <p:spPr>
          <a:xfrm>
            <a:off x="630859" y="549300"/>
            <a:ext cx="7966800" cy="40449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/>
          <p:nvPr/>
        </p:nvSpPr>
        <p:spPr>
          <a:xfrm>
            <a:off x="664494" y="1448914"/>
            <a:ext cx="1056687" cy="388656"/>
          </a:xfrm>
          <a:prstGeom prst="rect">
            <a:avLst/>
          </a:prstGeom>
          <a:solidFill>
            <a:srgbClr val="F1D3EB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POSITIVE</a:t>
            </a:r>
            <a:endParaRPr sz="1800" dirty="0"/>
          </a:p>
        </p:txBody>
      </p:sp>
      <p:sp>
        <p:nvSpPr>
          <p:cNvPr id="121" name="Google Shape;121;p26"/>
          <p:cNvSpPr txBox="1"/>
          <p:nvPr/>
        </p:nvSpPr>
        <p:spPr>
          <a:xfrm>
            <a:off x="3522922" y="734425"/>
            <a:ext cx="2381694" cy="421614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TONE WORDS </a:t>
            </a:r>
            <a:endParaRPr sz="2000" dirty="0"/>
          </a:p>
        </p:txBody>
      </p:sp>
      <p:sp>
        <p:nvSpPr>
          <p:cNvPr id="2" name="Google Shape;118;p26">
            <a:extLst>
              <a:ext uri="{FF2B5EF4-FFF2-40B4-BE49-F238E27FC236}">
                <a16:creationId xmlns:a16="http://schemas.microsoft.com/office/drawing/2014/main" id="{694768C4-E441-BBF8-EBFD-9AE9D4AF7138}"/>
              </a:ext>
            </a:extLst>
          </p:cNvPr>
          <p:cNvSpPr txBox="1"/>
          <p:nvPr/>
        </p:nvSpPr>
        <p:spPr>
          <a:xfrm>
            <a:off x="1835379" y="1445373"/>
            <a:ext cx="1155923" cy="388656"/>
          </a:xfrm>
          <a:prstGeom prst="rect">
            <a:avLst/>
          </a:prstGeom>
          <a:solidFill>
            <a:srgbClr val="A2C0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NEGATIVE</a:t>
            </a:r>
            <a:endParaRPr sz="1800" dirty="0"/>
          </a:p>
        </p:txBody>
      </p:sp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E2F5710C-94FC-346F-BC45-132B77ECF35D}"/>
              </a:ext>
            </a:extLst>
          </p:cNvPr>
          <p:cNvSpPr txBox="1"/>
          <p:nvPr/>
        </p:nvSpPr>
        <p:spPr>
          <a:xfrm>
            <a:off x="3084224" y="1445373"/>
            <a:ext cx="2848751" cy="388656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HUMOUR, IRONY, SARCASM</a:t>
            </a:r>
            <a:endParaRPr sz="1800" dirty="0"/>
          </a:p>
        </p:txBody>
      </p:sp>
      <p:sp>
        <p:nvSpPr>
          <p:cNvPr id="4" name="Google Shape;118;p26">
            <a:extLst>
              <a:ext uri="{FF2B5EF4-FFF2-40B4-BE49-F238E27FC236}">
                <a16:creationId xmlns:a16="http://schemas.microsoft.com/office/drawing/2014/main" id="{6AAD73EF-E8EC-3A4D-B724-976A2EEF0BB8}"/>
              </a:ext>
            </a:extLst>
          </p:cNvPr>
          <p:cNvSpPr txBox="1"/>
          <p:nvPr/>
        </p:nvSpPr>
        <p:spPr>
          <a:xfrm>
            <a:off x="6009128" y="1448914"/>
            <a:ext cx="2504013" cy="388656"/>
          </a:xfrm>
          <a:prstGeom prst="rect">
            <a:avLst/>
          </a:prstGeom>
          <a:solidFill>
            <a:srgbClr val="FF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SORROW, FEAR, WORRY</a:t>
            </a:r>
            <a:endParaRPr sz="1800" dirty="0"/>
          </a:p>
        </p:txBody>
      </p:sp>
      <p:sp>
        <p:nvSpPr>
          <p:cNvPr id="5" name="Google Shape;118;p26">
            <a:extLst>
              <a:ext uri="{FF2B5EF4-FFF2-40B4-BE49-F238E27FC236}">
                <a16:creationId xmlns:a16="http://schemas.microsoft.com/office/drawing/2014/main" id="{03A373A4-39C2-31A8-B2BF-D2793FBCE9B9}"/>
              </a:ext>
            </a:extLst>
          </p:cNvPr>
          <p:cNvSpPr txBox="1"/>
          <p:nvPr/>
        </p:nvSpPr>
        <p:spPr>
          <a:xfrm>
            <a:off x="678662" y="1930912"/>
            <a:ext cx="1035431" cy="1475620"/>
          </a:xfrm>
          <a:prstGeom prst="rect">
            <a:avLst/>
          </a:prstGeom>
          <a:solidFill>
            <a:srgbClr val="F1D3EB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ROMANTIC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ENTHUSIATIC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JUBILANT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PROUD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OPTIMISTIC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ELEVATED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AMUSED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18;p26">
            <a:extLst>
              <a:ext uri="{FF2B5EF4-FFF2-40B4-BE49-F238E27FC236}">
                <a16:creationId xmlns:a16="http://schemas.microsoft.com/office/drawing/2014/main" id="{8E23A686-4727-9E1B-7EF4-99D3C92C95F2}"/>
              </a:ext>
            </a:extLst>
          </p:cNvPr>
          <p:cNvSpPr txBox="1"/>
          <p:nvPr/>
        </p:nvSpPr>
        <p:spPr>
          <a:xfrm>
            <a:off x="1838925" y="1945094"/>
            <a:ext cx="1155923" cy="1475620"/>
          </a:xfrm>
          <a:prstGeom prst="rect">
            <a:avLst/>
          </a:prstGeom>
          <a:solidFill>
            <a:srgbClr val="A2C0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BITTER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AGITATED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CRITICAL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DESPERATE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HATEFUL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INSULTING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THREATENING</a:t>
            </a:r>
            <a:endParaRPr sz="1200" dirty="0"/>
          </a:p>
        </p:txBody>
      </p:sp>
      <p:sp>
        <p:nvSpPr>
          <p:cNvPr id="7" name="Google Shape;118;p26">
            <a:extLst>
              <a:ext uri="{FF2B5EF4-FFF2-40B4-BE49-F238E27FC236}">
                <a16:creationId xmlns:a16="http://schemas.microsoft.com/office/drawing/2014/main" id="{03904232-149B-85AC-596F-9E55C6C5BD80}"/>
              </a:ext>
            </a:extLst>
          </p:cNvPr>
          <p:cNvSpPr txBox="1"/>
          <p:nvPr/>
        </p:nvSpPr>
        <p:spPr>
          <a:xfrm>
            <a:off x="3080688" y="1952184"/>
            <a:ext cx="2848751" cy="1475620"/>
          </a:xfrm>
          <a:prstGeom prst="rect">
            <a:avLst/>
          </a:prstGeom>
          <a:solidFill>
            <a:srgbClr val="CC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CONDESCENDING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FLIPPANT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PATRONISING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AMUSED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SARCASTIC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TAUNTING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MALICIOUS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18;p26">
            <a:extLst>
              <a:ext uri="{FF2B5EF4-FFF2-40B4-BE49-F238E27FC236}">
                <a16:creationId xmlns:a16="http://schemas.microsoft.com/office/drawing/2014/main" id="{2DA50F0A-9846-038B-D335-621B1C75D526}"/>
              </a:ext>
            </a:extLst>
          </p:cNvPr>
          <p:cNvSpPr txBox="1"/>
          <p:nvPr/>
        </p:nvSpPr>
        <p:spPr>
          <a:xfrm>
            <a:off x="6012675" y="1976993"/>
            <a:ext cx="2504013" cy="1475620"/>
          </a:xfrm>
          <a:prstGeom prst="rect">
            <a:avLst/>
          </a:prstGeom>
          <a:solidFill>
            <a:srgbClr val="FFFFCC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APPREHENSIVE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PARANOID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PESSIMISTIC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MELANCHOLY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FOREBODING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EMBARRASSED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APOLOGETIC</a:t>
            </a:r>
            <a:endParaRPr sz="1200" dirty="0"/>
          </a:p>
        </p:txBody>
      </p:sp>
      <p:sp>
        <p:nvSpPr>
          <p:cNvPr id="9" name="Google Shape;118;p26">
            <a:extLst>
              <a:ext uri="{FF2B5EF4-FFF2-40B4-BE49-F238E27FC236}">
                <a16:creationId xmlns:a16="http://schemas.microsoft.com/office/drawing/2014/main" id="{E4EC5984-E9ED-5CD7-1658-F64BD554B0F2}"/>
              </a:ext>
            </a:extLst>
          </p:cNvPr>
          <p:cNvSpPr txBox="1"/>
          <p:nvPr/>
        </p:nvSpPr>
        <p:spPr>
          <a:xfrm>
            <a:off x="715928" y="3614407"/>
            <a:ext cx="7747597" cy="783892"/>
          </a:xfrm>
          <a:prstGeom prst="rect">
            <a:avLst/>
          </a:prstGeom>
          <a:solidFill>
            <a:srgbClr val="99CCFF"/>
          </a:solidFill>
          <a:ln w="28575" cap="flat" cmpd="sng">
            <a:solidFill>
              <a:srgbClr val="524C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NEUTRAL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DRAMATIC          PRETENTIOUS          CONTEMPLATIVE          NOSTALGIC          BAFFLED          INTIMATE          INQUISITIVE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INFORMATIVE     JUDGEMENTAL          OBSEQUIOUS     HUMBLE         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INCREDULOUS          MEDITATIVE          ZEALOUS  </a:t>
            </a:r>
            <a:endParaRPr lang="en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6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464</Words>
  <Application>Microsoft Office PowerPoint</Application>
  <PresentationFormat>On-screen Show (16:9)</PresentationFormat>
  <Paragraphs>113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Nunito Sans</vt:lpstr>
      <vt:lpstr>Symbol</vt:lpstr>
      <vt:lpstr>Wingdings</vt:lpstr>
      <vt:lpstr>Office Theme</vt:lpstr>
      <vt:lpstr>Poetry Analysis Guidelines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25</cp:revision>
  <dcterms:modified xsi:type="dcterms:W3CDTF">2023-03-15T12:20:36Z</dcterms:modified>
  <dc:language>en-ZA</dc:language>
</cp:coreProperties>
</file>