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66" r:id="rId4"/>
    <p:sldId id="260" r:id="rId5"/>
  </p:sldIdLst>
  <p:sldSz cx="9144000" cy="5143500" type="screen16x9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4660"/>
  </p:normalViewPr>
  <p:slideViewPr>
    <p:cSldViewPr snapToGrid="0">
      <p:cViewPr varScale="1">
        <p:scale>
          <a:sx n="90" d="100"/>
          <a:sy n="90" d="100"/>
        </p:scale>
        <p:origin x="7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8DBEF-147D-406D-B6A0-B94925C2B55D}" type="datetimeFigureOut">
              <a:rPr lang="en-ZA" smtClean="0"/>
              <a:t>2023/03/15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BC5A5-B47D-4DD5-9888-2796BC135F3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553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dfad4ca7f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dfad4ca7f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acc5cfaf5_13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12acc5cfaf5_13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2acc5cfaf5_13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12acc5cfaf5_13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695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2acc5cfaf5_13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g12acc5cfaf5_13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1_Title Slid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15"/>
          <p:cNvGrpSpPr/>
          <p:nvPr/>
        </p:nvGrpSpPr>
        <p:grpSpPr>
          <a:xfrm>
            <a:off x="-17" y="1830916"/>
            <a:ext cx="9143495" cy="2626706"/>
            <a:chOff x="395031" y="2773017"/>
            <a:chExt cx="11661134" cy="2601987"/>
          </a:xfrm>
        </p:grpSpPr>
        <p:pic>
          <p:nvPicPr>
            <p:cNvPr id="60" name="Google Shape;60;p1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flipH="1">
              <a:off x="395031" y="2773017"/>
              <a:ext cx="11661134" cy="260198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1" name="Google Shape;61;p15"/>
            <p:cNvCxnSpPr/>
            <p:nvPr/>
          </p:nvCxnSpPr>
          <p:spPr>
            <a:xfrm>
              <a:off x="550506" y="5337104"/>
              <a:ext cx="11442600" cy="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62" name="Google Shape;62;p15"/>
          <p:cNvSpPr/>
          <p:nvPr/>
        </p:nvSpPr>
        <p:spPr>
          <a:xfrm>
            <a:off x="1562681" y="0"/>
            <a:ext cx="3409500" cy="4457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ctrTitle"/>
          </p:nvPr>
        </p:nvSpPr>
        <p:spPr>
          <a:xfrm>
            <a:off x="1562680" y="2264780"/>
            <a:ext cx="33858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562680" y="4036421"/>
            <a:ext cx="3385800" cy="3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9751" y="2264780"/>
            <a:ext cx="1143177" cy="168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1069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Background">
  <p:cSld name="full Background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375" y="417050"/>
            <a:ext cx="8217250" cy="4309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08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 hidden="1"/>
          <p:cNvSpPr/>
          <p:nvPr/>
        </p:nvSpPr>
        <p:spPr>
          <a:xfrm>
            <a:off x="96840" y="124560"/>
            <a:ext cx="8956440" cy="4893480"/>
          </a:xfrm>
          <a:prstGeom prst="rect">
            <a:avLst/>
          </a:prstGeom>
          <a:noFill/>
          <a:ln w="57240">
            <a:solidFill>
              <a:schemeClr val="accent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9" name="Group 2"/>
          <p:cNvGrpSpPr/>
          <p:nvPr/>
        </p:nvGrpSpPr>
        <p:grpSpPr>
          <a:xfrm>
            <a:off x="720" y="1830960"/>
            <a:ext cx="9142920" cy="2625840"/>
            <a:chOff x="720" y="1830960"/>
            <a:chExt cx="9142920" cy="2625840"/>
          </a:xfrm>
        </p:grpSpPr>
        <p:pic>
          <p:nvPicPr>
            <p:cNvPr id="2" name="Google Shape;12;p2"/>
            <p:cNvPicPr/>
            <p:nvPr/>
          </p:nvPicPr>
          <p:blipFill>
            <a:blip r:embed="rId16"/>
            <a:stretch/>
          </p:blipFill>
          <p:spPr>
            <a:xfrm flipH="1">
              <a:off x="720" y="1830960"/>
              <a:ext cx="9142920" cy="2625840"/>
            </a:xfrm>
            <a:prstGeom prst="rect">
              <a:avLst/>
            </a:prstGeom>
            <a:ln>
              <a:noFill/>
            </a:ln>
          </p:spPr>
        </p:pic>
        <p:sp>
          <p:nvSpPr>
            <p:cNvPr id="3" name="CustomShape 3"/>
            <p:cNvSpPr/>
            <p:nvPr/>
          </p:nvSpPr>
          <p:spPr>
            <a:xfrm>
              <a:off x="122040" y="4419360"/>
              <a:ext cx="897156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" name="CustomShape 4"/>
          <p:cNvSpPr/>
          <p:nvPr/>
        </p:nvSpPr>
        <p:spPr>
          <a:xfrm>
            <a:off x="1562760" y="0"/>
            <a:ext cx="3909240" cy="445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Google Shape;17;p2"/>
          <p:cNvPicPr/>
          <p:nvPr/>
        </p:nvPicPr>
        <p:blipFill>
          <a:blip r:embed="rId17"/>
          <a:stretch/>
        </p:blipFill>
        <p:spPr>
          <a:xfrm>
            <a:off x="209880" y="2264760"/>
            <a:ext cx="1142280" cy="1681560"/>
          </a:xfrm>
          <a:prstGeom prst="rect">
            <a:avLst/>
          </a:prstGeom>
          <a:ln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ZA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>
            <a:spLocks noGrp="1"/>
          </p:cNvSpPr>
          <p:nvPr>
            <p:ph type="ctrTitle"/>
          </p:nvPr>
        </p:nvSpPr>
        <p:spPr>
          <a:xfrm>
            <a:off x="1562680" y="2264780"/>
            <a:ext cx="3385800" cy="1790700"/>
          </a:xfrm>
          <a:prstGeom prst="rect">
            <a:avLst/>
          </a:prstGeom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Poetry Analysis Review</a:t>
            </a:r>
            <a:endParaRPr b="1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" name="Google Shape;187;p30"/>
          <p:cNvCxnSpPr/>
          <p:nvPr/>
        </p:nvCxnSpPr>
        <p:spPr>
          <a:xfrm>
            <a:off x="2232797" y="1393753"/>
            <a:ext cx="1059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8" name="Google Shape;188;p30"/>
          <p:cNvSpPr txBox="1">
            <a:spLocks noGrp="1"/>
          </p:cNvSpPr>
          <p:nvPr>
            <p:ph type="subTitle" idx="4294967295"/>
          </p:nvPr>
        </p:nvSpPr>
        <p:spPr>
          <a:xfrm>
            <a:off x="626250" y="583525"/>
            <a:ext cx="7905300" cy="3994800"/>
          </a:xfrm>
          <a:prstGeom prst="rect">
            <a:avLst/>
          </a:prstGeom>
          <a:gradFill>
            <a:gsLst>
              <a:gs pos="0">
                <a:srgbClr val="FDECDB"/>
              </a:gs>
              <a:gs pos="100000">
                <a:srgbClr val="F0A963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en-ZA" sz="2800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30"/>
          <p:cNvSpPr txBox="1"/>
          <p:nvPr/>
        </p:nvSpPr>
        <p:spPr>
          <a:xfrm>
            <a:off x="2144874" y="731820"/>
            <a:ext cx="4868989" cy="48746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story is being told in the poem?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Google Shape;19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189;p30">
            <a:extLst>
              <a:ext uri="{FF2B5EF4-FFF2-40B4-BE49-F238E27FC236}">
                <a16:creationId xmlns:a16="http://schemas.microsoft.com/office/drawing/2014/main" id="{784E5230-259F-9F0A-B289-72C8A527F236}"/>
              </a:ext>
            </a:extLst>
          </p:cNvPr>
          <p:cNvSpPr txBox="1"/>
          <p:nvPr/>
        </p:nvSpPr>
        <p:spPr>
          <a:xfrm>
            <a:off x="2535386" y="3781265"/>
            <a:ext cx="4083629" cy="48746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TONE and MOOD?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189;p30">
            <a:extLst>
              <a:ext uri="{FF2B5EF4-FFF2-40B4-BE49-F238E27FC236}">
                <a16:creationId xmlns:a16="http://schemas.microsoft.com/office/drawing/2014/main" id="{55B78E43-BFF9-C104-0E03-5094358D08FC}"/>
              </a:ext>
            </a:extLst>
          </p:cNvPr>
          <p:cNvSpPr txBox="1"/>
          <p:nvPr/>
        </p:nvSpPr>
        <p:spPr>
          <a:xfrm>
            <a:off x="2602075" y="2988083"/>
            <a:ext cx="3927652" cy="48746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emotions are explored?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189;p30">
            <a:extLst>
              <a:ext uri="{FF2B5EF4-FFF2-40B4-BE49-F238E27FC236}">
                <a16:creationId xmlns:a16="http://schemas.microsoft.com/office/drawing/2014/main" id="{B934F4D2-206C-F6ED-660F-6C1E37187312}"/>
              </a:ext>
            </a:extLst>
          </p:cNvPr>
          <p:cNvSpPr txBox="1"/>
          <p:nvPr/>
        </p:nvSpPr>
        <p:spPr>
          <a:xfrm>
            <a:off x="2633237" y="1471013"/>
            <a:ext cx="3889296" cy="48746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the poet’s intention? 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C5BA51-7F14-CB06-7D53-9B21B0FDDAEF}"/>
              </a:ext>
            </a:extLst>
          </p:cNvPr>
          <p:cNvSpPr txBox="1"/>
          <p:nvPr/>
        </p:nvSpPr>
        <p:spPr>
          <a:xfrm>
            <a:off x="2369125" y="2260029"/>
            <a:ext cx="4402950" cy="461665"/>
          </a:xfrm>
          <a:prstGeom prst="rect">
            <a:avLst/>
          </a:prstGeom>
          <a:solidFill>
            <a:srgbClr val="E0A280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What is the THEME of the poem?</a:t>
            </a:r>
            <a:endParaRPr lang="en-Z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animBg="1"/>
      <p:bldP spid="43" grpId="0" animBg="1"/>
      <p:bldP spid="52" grpId="0" animBg="1"/>
      <p:bldP spid="54" grpId="0" animBg="1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7" name="Google Shape;187;p30"/>
          <p:cNvCxnSpPr/>
          <p:nvPr/>
        </p:nvCxnSpPr>
        <p:spPr>
          <a:xfrm>
            <a:off x="2232797" y="1393753"/>
            <a:ext cx="1059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8" name="Google Shape;188;p30"/>
          <p:cNvSpPr txBox="1">
            <a:spLocks noGrp="1"/>
          </p:cNvSpPr>
          <p:nvPr>
            <p:ph type="subTitle" idx="4294967295"/>
          </p:nvPr>
        </p:nvSpPr>
        <p:spPr>
          <a:xfrm>
            <a:off x="626250" y="583525"/>
            <a:ext cx="7905300" cy="3994800"/>
          </a:xfrm>
          <a:prstGeom prst="rect">
            <a:avLst/>
          </a:prstGeom>
          <a:solidFill>
            <a:srgbClr val="CCFF99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30"/>
          <p:cNvSpPr txBox="1"/>
          <p:nvPr/>
        </p:nvSpPr>
        <p:spPr>
          <a:xfrm>
            <a:off x="3753177" y="2349275"/>
            <a:ext cx="1618926" cy="487465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6" name="Google Shape;19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30"/>
          <p:cNvSpPr txBox="1"/>
          <p:nvPr/>
        </p:nvSpPr>
        <p:spPr>
          <a:xfrm>
            <a:off x="701678" y="1584885"/>
            <a:ext cx="3776801" cy="388656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historical/ political/ social context.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30"/>
          <p:cNvSpPr txBox="1"/>
          <p:nvPr/>
        </p:nvSpPr>
        <p:spPr>
          <a:xfrm>
            <a:off x="5018819" y="1599034"/>
            <a:ext cx="3418601" cy="369291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period in which the poet lived.</a:t>
            </a:r>
            <a:endParaRPr sz="1800" dirty="0"/>
          </a:p>
        </p:txBody>
      </p:sp>
      <p:sp>
        <p:nvSpPr>
          <p:cNvPr id="202" name="Google Shape;202;p30"/>
          <p:cNvSpPr txBox="1"/>
          <p:nvPr/>
        </p:nvSpPr>
        <p:spPr>
          <a:xfrm>
            <a:off x="5226624" y="3464327"/>
            <a:ext cx="2992583" cy="369291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ZA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 poet’s</a:t>
            </a:r>
            <a:r>
              <a:rPr lang="en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values and beliefs.</a:t>
            </a:r>
            <a:endParaRPr sz="1800" dirty="0"/>
          </a:p>
        </p:txBody>
      </p:sp>
      <p:sp>
        <p:nvSpPr>
          <p:cNvPr id="41" name="Google Shape;201;p30">
            <a:extLst>
              <a:ext uri="{FF2B5EF4-FFF2-40B4-BE49-F238E27FC236}">
                <a16:creationId xmlns:a16="http://schemas.microsoft.com/office/drawing/2014/main" id="{17261875-65A5-DE67-961E-2B650F2AF40B}"/>
              </a:ext>
            </a:extLst>
          </p:cNvPr>
          <p:cNvSpPr txBox="1"/>
          <p:nvPr/>
        </p:nvSpPr>
        <p:spPr>
          <a:xfrm>
            <a:off x="671940" y="3455547"/>
            <a:ext cx="3806540" cy="369291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period the poet is writing about.</a:t>
            </a:r>
            <a:endParaRPr sz="1800" dirty="0"/>
          </a:p>
        </p:txBody>
      </p:sp>
      <p:sp>
        <p:nvSpPr>
          <p:cNvPr id="42" name="Google Shape;201;p30">
            <a:extLst>
              <a:ext uri="{FF2B5EF4-FFF2-40B4-BE49-F238E27FC236}">
                <a16:creationId xmlns:a16="http://schemas.microsoft.com/office/drawing/2014/main" id="{E1DCE779-A598-ABB6-26AB-93F3EA6F9E0F}"/>
              </a:ext>
            </a:extLst>
          </p:cNvPr>
          <p:cNvSpPr txBox="1"/>
          <p:nvPr/>
        </p:nvSpPr>
        <p:spPr>
          <a:xfrm>
            <a:off x="3796154" y="731985"/>
            <a:ext cx="1545433" cy="461624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CONTEXT </a:t>
            </a:r>
            <a:endParaRPr sz="24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DF9E878-FC36-D0DB-A144-EE04737459A1}"/>
              </a:ext>
            </a:extLst>
          </p:cNvPr>
          <p:cNvCxnSpPr>
            <a:cxnSpLocks/>
            <a:endCxn id="202" idx="0"/>
          </p:cNvCxnSpPr>
          <p:nvPr/>
        </p:nvCxnSpPr>
        <p:spPr>
          <a:xfrm>
            <a:off x="5372103" y="2834372"/>
            <a:ext cx="1350813" cy="629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E4C543D-56D1-835D-CEF4-A516C272C297}"/>
              </a:ext>
            </a:extLst>
          </p:cNvPr>
          <p:cNvCxnSpPr>
            <a:cxnSpLocks/>
          </p:cNvCxnSpPr>
          <p:nvPr/>
        </p:nvCxnSpPr>
        <p:spPr>
          <a:xfrm flipH="1" flipV="1">
            <a:off x="2575210" y="2000956"/>
            <a:ext cx="1175908" cy="368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B036E88-8720-3E60-8836-1358362065F6}"/>
              </a:ext>
            </a:extLst>
          </p:cNvPr>
          <p:cNvCxnSpPr>
            <a:cxnSpLocks/>
            <a:endCxn id="41" idx="0"/>
          </p:cNvCxnSpPr>
          <p:nvPr/>
        </p:nvCxnSpPr>
        <p:spPr>
          <a:xfrm flipH="1">
            <a:off x="2575210" y="2848224"/>
            <a:ext cx="1189766" cy="6073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B3FF3C1-1A68-E29F-6D6A-B8AA48844CEC}"/>
              </a:ext>
            </a:extLst>
          </p:cNvPr>
          <p:cNvCxnSpPr>
            <a:cxnSpLocks/>
          </p:cNvCxnSpPr>
          <p:nvPr/>
        </p:nvCxnSpPr>
        <p:spPr>
          <a:xfrm flipV="1">
            <a:off x="5372103" y="2000956"/>
            <a:ext cx="1350812" cy="368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83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0" animBg="1"/>
      <p:bldP spid="200" grpId="0" animBg="1"/>
      <p:bldP spid="201" grpId="0" animBg="1"/>
      <p:bldP spid="202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>
            <a:spLocks noGrp="1"/>
          </p:cNvSpPr>
          <p:nvPr>
            <p:ph type="subTitle" idx="4294967295"/>
          </p:nvPr>
        </p:nvSpPr>
        <p:spPr>
          <a:xfrm>
            <a:off x="609900" y="558000"/>
            <a:ext cx="7924200" cy="4027500"/>
          </a:xfrm>
          <a:prstGeom prst="rect">
            <a:avLst/>
          </a:prstGeom>
          <a:gradFill>
            <a:gsLst>
              <a:gs pos="0">
                <a:srgbClr val="DCECD5"/>
              </a:gs>
              <a:gs pos="100000">
                <a:srgbClr val="93BC81"/>
              </a:gs>
            </a:gsLst>
            <a:path path="circle">
              <a:fillToRect l="50000" t="50000" r="50000" b="50000"/>
            </a:path>
            <a:tileRect/>
          </a:gra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9"/>
          <p:cNvSpPr txBox="1"/>
          <p:nvPr/>
        </p:nvSpPr>
        <p:spPr>
          <a:xfrm>
            <a:off x="3209939" y="1443041"/>
            <a:ext cx="2723268" cy="355763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1. WRITING TECHNIQUES</a:t>
            </a:r>
            <a:endParaRPr sz="1600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158" name="Google Shape;15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150" y="4715550"/>
            <a:ext cx="304750" cy="30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9"/>
          <p:cNvSpPr txBox="1"/>
          <p:nvPr/>
        </p:nvSpPr>
        <p:spPr>
          <a:xfrm>
            <a:off x="904008" y="2067218"/>
            <a:ext cx="887401" cy="322805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Imagery</a:t>
            </a:r>
            <a:endParaRPr sz="1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61" name="Google Shape;161;p29"/>
          <p:cNvSpPr txBox="1"/>
          <p:nvPr/>
        </p:nvSpPr>
        <p:spPr>
          <a:xfrm flipH="1">
            <a:off x="3573625" y="3161917"/>
            <a:ext cx="1990432" cy="355763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2.STYLE/FORMAT</a:t>
            </a:r>
            <a:endParaRPr lang="en" sz="1600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62" name="Google Shape;162;p29"/>
          <p:cNvSpPr txBox="1"/>
          <p:nvPr/>
        </p:nvSpPr>
        <p:spPr>
          <a:xfrm>
            <a:off x="3339568" y="3870974"/>
            <a:ext cx="1097352" cy="32280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Puncuation</a:t>
            </a:r>
            <a:endParaRPr lang="en-US" sz="1400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63" name="Google Shape;163;p29"/>
          <p:cNvSpPr txBox="1"/>
          <p:nvPr/>
        </p:nvSpPr>
        <p:spPr>
          <a:xfrm>
            <a:off x="695342" y="790779"/>
            <a:ext cx="7773653" cy="4924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dirty="0"/>
              <a:t>HOW DOES THE POET CONVEY HIS INTENTION THROUGH…</a:t>
            </a:r>
            <a:endParaRPr sz="2000" dirty="0"/>
          </a:p>
        </p:txBody>
      </p:sp>
      <p:sp>
        <p:nvSpPr>
          <p:cNvPr id="165" name="Google Shape;165;p29"/>
          <p:cNvSpPr txBox="1"/>
          <p:nvPr/>
        </p:nvSpPr>
        <p:spPr>
          <a:xfrm>
            <a:off x="5552959" y="2091557"/>
            <a:ext cx="814872" cy="322805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Diction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Google Shape;169;p29"/>
          <p:cNvSpPr txBox="1"/>
          <p:nvPr/>
        </p:nvSpPr>
        <p:spPr>
          <a:xfrm>
            <a:off x="6729965" y="2052278"/>
            <a:ext cx="1501500" cy="322805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Parts of Speech</a:t>
            </a:r>
            <a:endParaRPr sz="1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70" name="Google Shape;170;p29"/>
          <p:cNvSpPr txBox="1"/>
          <p:nvPr/>
        </p:nvSpPr>
        <p:spPr>
          <a:xfrm>
            <a:off x="1974260" y="2074507"/>
            <a:ext cx="1767208" cy="322805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Figures of Speech</a:t>
            </a:r>
            <a:endParaRPr sz="1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171" name="Google Shape;171;p29"/>
          <p:cNvSpPr txBox="1"/>
          <p:nvPr/>
        </p:nvSpPr>
        <p:spPr>
          <a:xfrm>
            <a:off x="3990856" y="2091553"/>
            <a:ext cx="1152740" cy="322805"/>
          </a:xfrm>
          <a:prstGeom prst="rect">
            <a:avLst/>
          </a:prstGeom>
          <a:solidFill>
            <a:srgbClr val="F9C676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Word Order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Google Shape;177;p29"/>
          <p:cNvSpPr txBox="1"/>
          <p:nvPr/>
        </p:nvSpPr>
        <p:spPr>
          <a:xfrm>
            <a:off x="6815142" y="3872787"/>
            <a:ext cx="1634532" cy="32280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Rhyming Couplets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Google Shape;178;p29"/>
          <p:cNvSpPr txBox="1"/>
          <p:nvPr/>
        </p:nvSpPr>
        <p:spPr>
          <a:xfrm>
            <a:off x="4556144" y="3883862"/>
            <a:ext cx="887400" cy="32280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Caesura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Google Shape;179;p29"/>
          <p:cNvSpPr txBox="1"/>
          <p:nvPr/>
        </p:nvSpPr>
        <p:spPr>
          <a:xfrm>
            <a:off x="705919" y="3888702"/>
            <a:ext cx="1543439" cy="32280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Syllables per line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Google Shape;180;p29"/>
          <p:cNvSpPr txBox="1"/>
          <p:nvPr/>
        </p:nvSpPr>
        <p:spPr>
          <a:xfrm>
            <a:off x="5537929" y="3880928"/>
            <a:ext cx="1183948" cy="32280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Enjambment 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Google Shape;181;p29"/>
          <p:cNvSpPr txBox="1"/>
          <p:nvPr/>
        </p:nvSpPr>
        <p:spPr>
          <a:xfrm>
            <a:off x="2419668" y="3888543"/>
            <a:ext cx="769983" cy="322805"/>
          </a:xfrm>
          <a:prstGeom prst="rect">
            <a:avLst/>
          </a:prstGeom>
          <a:solidFill>
            <a:srgbClr val="E0A280"/>
          </a:solidFill>
          <a:ln w="28575" cap="flat" cmpd="sng">
            <a:solidFill>
              <a:srgbClr val="524C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Shape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160" grpId="0" animBg="1"/>
      <p:bldP spid="161" grpId="0" animBg="1"/>
      <p:bldP spid="162" grpId="0" animBg="1"/>
      <p:bldP spid="163" grpId="0" animBg="1"/>
      <p:bldP spid="165" grpId="0" animBg="1"/>
      <p:bldP spid="169" grpId="0" animBg="1"/>
      <p:bldP spid="170" grpId="0" animBg="1"/>
      <p:bldP spid="171" grpId="0" animBg="1"/>
      <p:bldP spid="177" grpId="0" animBg="1"/>
      <p:bldP spid="178" grpId="0" animBg="1"/>
      <p:bldP spid="179" grpId="0" animBg="1"/>
      <p:bldP spid="180" grpId="0" animBg="1"/>
      <p:bldP spid="18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108</Words>
  <Application>Microsoft Office PowerPoint</Application>
  <PresentationFormat>On-screen Show (16:9)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Corbel</vt:lpstr>
      <vt:lpstr>Symbol</vt:lpstr>
      <vt:lpstr>Wingdings</vt:lpstr>
      <vt:lpstr>Office Theme</vt:lpstr>
      <vt:lpstr>Poetry Analysis Review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felicity</dc:creator>
  <dc:description/>
  <cp:lastModifiedBy>Tylin Moodley</cp:lastModifiedBy>
  <cp:revision>11</cp:revision>
  <dcterms:modified xsi:type="dcterms:W3CDTF">2023-03-15T11:08:08Z</dcterms:modified>
  <dc:language>en-ZA</dc:language>
</cp:coreProperties>
</file>