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7" r:id="rId2"/>
    <p:sldId id="282" r:id="rId3"/>
    <p:sldId id="270" r:id="rId4"/>
    <p:sldId id="293" r:id="rId5"/>
    <p:sldId id="260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2023/03/16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7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8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ontrack-media.net/english_gateway/E6/g_E6RdM2L3/g_E6RdM2L3s2a.html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Structure of the Plot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206950" y="666750"/>
            <a:ext cx="3463208" cy="505267"/>
          </a:xfrm>
          <a:prstGeom prst="rect">
            <a:avLst/>
          </a:prstGeom>
          <a:solidFill>
            <a:srgbClr val="BCE292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3200" dirty="0"/>
              <a:t>FALLING </a:t>
            </a:r>
            <a:r>
              <a:rPr lang="en-ZA" sz="3200" spc="-10" dirty="0"/>
              <a:t>ACTION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871870" y="1558303"/>
            <a:ext cx="7194699" cy="2228815"/>
          </a:xfrm>
          <a:prstGeom prst="rect">
            <a:avLst/>
          </a:prstGeom>
          <a:solidFill>
            <a:srgbClr val="F1C1D3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spcBef>
                <a:spcPts val="1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600" dirty="0"/>
              <a:t>These</a:t>
            </a:r>
            <a:r>
              <a:rPr lang="en-US" sz="3600" spc="-25" dirty="0"/>
              <a:t> </a:t>
            </a:r>
            <a:r>
              <a:rPr lang="en-US" sz="3600" dirty="0"/>
              <a:t>are</a:t>
            </a:r>
            <a:r>
              <a:rPr lang="en-US" sz="3600" spc="-10" dirty="0"/>
              <a:t> </a:t>
            </a:r>
            <a:r>
              <a:rPr lang="en-US" sz="3600" dirty="0"/>
              <a:t>events</a:t>
            </a:r>
            <a:r>
              <a:rPr lang="en-US" sz="3600" spc="-20" dirty="0"/>
              <a:t> </a:t>
            </a:r>
            <a:r>
              <a:rPr lang="en-US" sz="3600" dirty="0"/>
              <a:t>that</a:t>
            </a:r>
            <a:r>
              <a:rPr lang="en-US" sz="3600" spc="-30" dirty="0"/>
              <a:t> </a:t>
            </a:r>
            <a:r>
              <a:rPr lang="en-US" sz="3600" dirty="0"/>
              <a:t>occur</a:t>
            </a:r>
            <a:r>
              <a:rPr lang="en-US" sz="3600" spc="-15" dirty="0"/>
              <a:t> </a:t>
            </a:r>
            <a:r>
              <a:rPr lang="en-US" sz="3600" dirty="0"/>
              <a:t>after</a:t>
            </a:r>
            <a:r>
              <a:rPr lang="en-US" sz="3600" spc="-35" dirty="0"/>
              <a:t> </a:t>
            </a:r>
            <a:r>
              <a:rPr lang="en-US" sz="3600" dirty="0"/>
              <a:t>the</a:t>
            </a:r>
            <a:r>
              <a:rPr lang="en-US" sz="3600" spc="-20" dirty="0"/>
              <a:t> </a:t>
            </a:r>
            <a:r>
              <a:rPr lang="en-US" sz="3600" spc="-10" dirty="0"/>
              <a:t>climax.</a:t>
            </a:r>
            <a:endParaRPr lang="en-US" sz="3600" dirty="0"/>
          </a:p>
          <a:p>
            <a:pPr marL="584200" indent="-571500">
              <a:buSzPct val="80000"/>
              <a:buFont typeface="Arial" panose="020B0604020202020204" pitchFamily="34" charset="0"/>
              <a:buChar char="•"/>
            </a:pPr>
            <a:r>
              <a:rPr lang="en-US" sz="3600" dirty="0"/>
              <a:t>These</a:t>
            </a:r>
            <a:r>
              <a:rPr lang="en-US" sz="3600" spc="-35" dirty="0"/>
              <a:t> </a:t>
            </a:r>
            <a:r>
              <a:rPr lang="en-US" sz="3600" dirty="0"/>
              <a:t>events</a:t>
            </a:r>
            <a:r>
              <a:rPr lang="en-US" sz="3600" spc="-25" dirty="0"/>
              <a:t> </a:t>
            </a:r>
            <a:r>
              <a:rPr lang="en-US" sz="3600" dirty="0"/>
              <a:t>lead</a:t>
            </a:r>
            <a:r>
              <a:rPr lang="en-US" sz="3600" spc="-5" dirty="0"/>
              <a:t> </a:t>
            </a:r>
            <a:r>
              <a:rPr lang="en-US" sz="3600" dirty="0"/>
              <a:t>to</a:t>
            </a:r>
            <a:r>
              <a:rPr lang="en-US" sz="3600" spc="-15" dirty="0"/>
              <a:t> </a:t>
            </a:r>
            <a:r>
              <a:rPr lang="en-US" sz="3600" dirty="0"/>
              <a:t>the</a:t>
            </a:r>
            <a:r>
              <a:rPr lang="en-US" sz="3600" spc="-20" dirty="0"/>
              <a:t> </a:t>
            </a:r>
            <a:r>
              <a:rPr lang="en-US" sz="3600" spc="-10" dirty="0"/>
              <a:t>resolution.</a:t>
            </a:r>
          </a:p>
        </p:txBody>
      </p:sp>
    </p:spTree>
    <p:extLst>
      <p:ext uri="{BB962C8B-B14F-4D97-AF65-F5344CB8AC3E}">
        <p14:creationId xmlns:p14="http://schemas.microsoft.com/office/powerpoint/2010/main" val="33340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2094075" y="666750"/>
            <a:ext cx="4923413" cy="545919"/>
          </a:xfrm>
          <a:prstGeom prst="rect">
            <a:avLst/>
          </a:prstGeom>
          <a:solidFill>
            <a:srgbClr val="BCE292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FALLING ACTION IN </a:t>
            </a:r>
            <a:r>
              <a:rPr lang="en-ZA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921486" y="1558303"/>
            <a:ext cx="7194699" cy="2811154"/>
          </a:xfrm>
          <a:prstGeom prst="rect">
            <a:avLst/>
          </a:prstGeom>
          <a:solidFill>
            <a:srgbClr val="F1C1D3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 breaks all ties with the gang.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finds Boston and takes care of him.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has a conversation with Isaiah about God.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decides to go to church.</a:t>
            </a:r>
          </a:p>
        </p:txBody>
      </p:sp>
    </p:spTree>
    <p:extLst>
      <p:ext uri="{BB962C8B-B14F-4D97-AF65-F5344CB8AC3E}">
        <p14:creationId xmlns:p14="http://schemas.microsoft.com/office/powerpoint/2010/main" val="697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121894" y="685077"/>
            <a:ext cx="3463208" cy="505267"/>
          </a:xfrm>
          <a:prstGeom prst="rect">
            <a:avLst/>
          </a:prstGeom>
          <a:solidFill>
            <a:srgbClr val="F0B784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spc="-10" dirty="0"/>
              <a:t>RESOLUTION</a:t>
            </a:r>
            <a:endParaRPr lang="en-ZA" sz="320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871870" y="1558303"/>
            <a:ext cx="7194699" cy="2094932"/>
          </a:xfrm>
          <a:prstGeom prst="rect">
            <a:avLst/>
          </a:prstGeom>
          <a:solidFill>
            <a:srgbClr val="F9E1B9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4000" dirty="0">
                <a:latin typeface="Calibri"/>
                <a:cs typeface="Calibri"/>
              </a:rPr>
              <a:t>This</a:t>
            </a:r>
            <a:r>
              <a:rPr lang="en-US" sz="4000" spc="-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is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the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end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of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the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story</a:t>
            </a:r>
            <a:r>
              <a:rPr lang="en-US" sz="4000" spc="-1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where</a:t>
            </a:r>
            <a:r>
              <a:rPr lang="en-US" sz="4000" spc="-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the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conflicts</a:t>
            </a:r>
            <a:r>
              <a:rPr lang="en-US" sz="4000" spc="-25" dirty="0">
                <a:latin typeface="Calibri"/>
                <a:cs typeface="Calibri"/>
              </a:rPr>
              <a:t> and </a:t>
            </a:r>
            <a:r>
              <a:rPr lang="en-US" sz="4000" dirty="0">
                <a:latin typeface="Calibri"/>
                <a:cs typeface="Calibri"/>
              </a:rPr>
              <a:t>problems are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resolved.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7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2547732" y="666750"/>
            <a:ext cx="4200399" cy="545919"/>
          </a:xfrm>
          <a:prstGeom prst="rect">
            <a:avLst/>
          </a:prstGeom>
          <a:solidFill>
            <a:srgbClr val="F0B784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IN </a:t>
            </a:r>
            <a:r>
              <a:rPr lang="en-ZA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871870" y="1558303"/>
            <a:ext cx="7194699" cy="2802819"/>
          </a:xfrm>
          <a:prstGeom prst="rect">
            <a:avLst/>
          </a:prstGeom>
          <a:solidFill>
            <a:srgbClr val="F9E1B9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 has regained his identity.</a:t>
            </a: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dies trying to save the baby.</a:t>
            </a: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smile suggests his redemption.</a:t>
            </a:r>
          </a:p>
        </p:txBody>
      </p:sp>
    </p:spTree>
    <p:extLst>
      <p:ext uri="{BB962C8B-B14F-4D97-AF65-F5344CB8AC3E}">
        <p14:creationId xmlns:p14="http://schemas.microsoft.com/office/powerpoint/2010/main" val="20970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6" y="417576"/>
              <a:ext cx="8217407" cy="430834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384727A-40D6-D073-5AD7-54BCB39612E0}"/>
              </a:ext>
            </a:extLst>
          </p:cNvPr>
          <p:cNvSpPr txBox="1">
            <a:spLocks/>
          </p:cNvSpPr>
          <p:nvPr/>
        </p:nvSpPr>
        <p:spPr>
          <a:xfrm>
            <a:off x="718111" y="1079061"/>
            <a:ext cx="7641590" cy="2618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vert="horz" wrap="square" lIns="0" tIns="107314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0040" algn="ctr">
              <a:spcBef>
                <a:spcPts val="844"/>
              </a:spcBef>
            </a:pPr>
            <a:r>
              <a:rPr lang="en-US" sz="3200" dirty="0"/>
              <a:t>THE</a:t>
            </a:r>
            <a:r>
              <a:rPr lang="en-US" sz="3200" spc="-25" dirty="0"/>
              <a:t> </a:t>
            </a:r>
            <a:r>
              <a:rPr lang="en-US" sz="3200" spc="-20" dirty="0"/>
              <a:t>PLOT</a:t>
            </a:r>
          </a:p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lang="en-US" sz="3000" dirty="0"/>
              <a:t>This</a:t>
            </a:r>
            <a:r>
              <a:rPr lang="en-US" sz="3000" spc="-5" dirty="0"/>
              <a:t> </a:t>
            </a:r>
            <a:r>
              <a:rPr lang="en-US" sz="3000" dirty="0"/>
              <a:t>is</a:t>
            </a:r>
            <a:r>
              <a:rPr lang="en-US" sz="3000" spc="-15" dirty="0"/>
              <a:t> </a:t>
            </a:r>
            <a:r>
              <a:rPr lang="en-US" sz="3000" dirty="0"/>
              <a:t>the</a:t>
            </a:r>
            <a:r>
              <a:rPr lang="en-US" sz="3000" spc="-25" dirty="0"/>
              <a:t> </a:t>
            </a:r>
            <a:r>
              <a:rPr lang="en-US" sz="3000" dirty="0"/>
              <a:t>sequencing</a:t>
            </a:r>
            <a:r>
              <a:rPr lang="en-US" sz="3000" spc="-15" dirty="0"/>
              <a:t> </a:t>
            </a:r>
            <a:r>
              <a:rPr lang="en-US" sz="3000" dirty="0"/>
              <a:t>of</a:t>
            </a:r>
            <a:r>
              <a:rPr lang="en-US" sz="3000" spc="-5" dirty="0"/>
              <a:t> </a:t>
            </a:r>
            <a:r>
              <a:rPr lang="en-US" sz="3000" dirty="0"/>
              <a:t>events</a:t>
            </a:r>
            <a:r>
              <a:rPr lang="en-US" sz="3000" spc="-25" dirty="0"/>
              <a:t> </a:t>
            </a:r>
            <a:r>
              <a:rPr lang="en-US" sz="3000" dirty="0"/>
              <a:t>to</a:t>
            </a:r>
            <a:r>
              <a:rPr lang="en-US" sz="3000" spc="-15" dirty="0"/>
              <a:t> </a:t>
            </a:r>
            <a:r>
              <a:rPr lang="en-US" sz="3000" dirty="0"/>
              <a:t>create</a:t>
            </a:r>
            <a:r>
              <a:rPr lang="en-US" sz="3000" spc="-35" dirty="0"/>
              <a:t> </a:t>
            </a:r>
            <a:r>
              <a:rPr lang="en-US" sz="3000" dirty="0"/>
              <a:t>a</a:t>
            </a:r>
            <a:r>
              <a:rPr lang="en-US" sz="3000" spc="-10" dirty="0"/>
              <a:t> story. </a:t>
            </a:r>
            <a:r>
              <a:rPr lang="en-US" sz="3000" dirty="0"/>
              <a:t>There</a:t>
            </a:r>
            <a:r>
              <a:rPr lang="en-US" sz="3000" spc="-20" dirty="0"/>
              <a:t> </a:t>
            </a:r>
            <a:r>
              <a:rPr lang="en-US" sz="3000" dirty="0"/>
              <a:t>are</a:t>
            </a:r>
            <a:r>
              <a:rPr lang="en-US" sz="3000" spc="-25" dirty="0"/>
              <a:t> </a:t>
            </a:r>
            <a:r>
              <a:rPr lang="en-US" sz="3000" dirty="0"/>
              <a:t>5 essential</a:t>
            </a:r>
            <a:r>
              <a:rPr lang="en-US" sz="3000" spc="-25" dirty="0"/>
              <a:t> </a:t>
            </a:r>
            <a:r>
              <a:rPr lang="en-US" sz="3000" dirty="0"/>
              <a:t>parts</a:t>
            </a:r>
            <a:r>
              <a:rPr lang="en-US" sz="3000" spc="-10" dirty="0"/>
              <a:t> </a:t>
            </a:r>
            <a:r>
              <a:rPr lang="en-US" sz="3000" dirty="0"/>
              <a:t>of</a:t>
            </a:r>
            <a:r>
              <a:rPr lang="en-US" sz="3000" spc="-20" dirty="0"/>
              <a:t> </a:t>
            </a:r>
            <a:r>
              <a:rPr lang="en-US" sz="3000" dirty="0"/>
              <a:t>the</a:t>
            </a:r>
            <a:r>
              <a:rPr lang="en-US" sz="3000" spc="-20" dirty="0"/>
              <a:t> </a:t>
            </a:r>
            <a:r>
              <a:rPr lang="en-US" sz="3000" spc="-10" dirty="0"/>
              <a:t>plot:</a:t>
            </a:r>
          </a:p>
          <a:p>
            <a:pPr marL="12700" marR="5080">
              <a:lnSpc>
                <a:spcPct val="150000"/>
              </a:lnSpc>
              <a:spcBef>
                <a:spcPts val="85"/>
              </a:spcBef>
            </a:pP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6" y="417576"/>
              <a:ext cx="8217407" cy="430834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544" y="574548"/>
            <a:ext cx="7299959" cy="398373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object 7"/>
          <p:cNvSpPr txBox="1"/>
          <p:nvPr/>
        </p:nvSpPr>
        <p:spPr>
          <a:xfrm>
            <a:off x="4144250" y="4719304"/>
            <a:ext cx="3885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4A86E8"/>
                </a:solidFill>
                <a:latin typeface="Calibri"/>
                <a:cs typeface="Calibri"/>
                <a:hlinkClick r:id="rId6"/>
              </a:rPr>
              <a:t>http://ontrack-media.net/english_gateway/E6/g_E6RdM2L3/g_E6RdM2L3s2a.html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426688" y="666750"/>
            <a:ext cx="2513368" cy="505267"/>
          </a:xfrm>
          <a:prstGeom prst="rect">
            <a:avLst/>
          </a:prstGeom>
          <a:solidFill>
            <a:srgbClr val="F6F97B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3200" spc="-10" dirty="0"/>
              <a:t>EXPOSITION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1125693" y="1558303"/>
            <a:ext cx="7054289" cy="2795637"/>
          </a:xfrm>
          <a:prstGeom prst="rect">
            <a:avLst/>
          </a:prstGeom>
          <a:solidFill>
            <a:srgbClr val="89E0FF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1511935">
              <a:spcBef>
                <a:spcPts val="100"/>
              </a:spcBef>
              <a:tabLst>
                <a:tab pos="2242185" algn="l"/>
              </a:tabLst>
            </a:pPr>
            <a:r>
              <a:rPr sz="3000" dirty="0">
                <a:latin typeface="Calibri"/>
                <a:cs typeface="Calibri"/>
              </a:rPr>
              <a:t>This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beginning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story.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introduces:</a:t>
            </a:r>
            <a:r>
              <a:rPr sz="3000" dirty="0">
                <a:latin typeface="Calibri"/>
                <a:cs typeface="Calibri"/>
              </a:rPr>
              <a:t>	</a:t>
            </a:r>
            <a:endParaRPr lang="en-US" sz="3000" dirty="0">
              <a:latin typeface="Calibri"/>
              <a:cs typeface="Calibri"/>
            </a:endParaRPr>
          </a:p>
          <a:p>
            <a:pPr marL="12700" marR="1511935">
              <a:spcBef>
                <a:spcPts val="100"/>
              </a:spcBef>
              <a:tabLst>
                <a:tab pos="2242185" algn="l"/>
              </a:tabLst>
            </a:pPr>
            <a:r>
              <a:rPr lang="en-ZA" sz="3000" spc="-10" dirty="0">
                <a:latin typeface="Calibri"/>
                <a:cs typeface="Calibri"/>
              </a:rPr>
              <a:t>	</a:t>
            </a:r>
            <a:r>
              <a:rPr sz="3000" spc="-10" dirty="0">
                <a:latin typeface="Calibri"/>
                <a:cs typeface="Calibri"/>
              </a:rPr>
              <a:t>Characters</a:t>
            </a:r>
            <a:endParaRPr sz="3000" dirty="0">
              <a:latin typeface="Calibri"/>
              <a:cs typeface="Calibri"/>
            </a:endParaRPr>
          </a:p>
          <a:p>
            <a:pPr marL="2298700"/>
            <a:r>
              <a:rPr sz="3000" spc="-10" dirty="0">
                <a:latin typeface="Calibri"/>
                <a:cs typeface="Calibri"/>
              </a:rPr>
              <a:t>Setting</a:t>
            </a:r>
            <a:endParaRPr sz="3000" dirty="0">
              <a:latin typeface="Calibri"/>
              <a:cs typeface="Calibri"/>
            </a:endParaRPr>
          </a:p>
          <a:p>
            <a:pPr marL="2298700" marR="5080"/>
            <a:r>
              <a:rPr sz="3000" dirty="0">
                <a:latin typeface="Calibri"/>
                <a:cs typeface="Calibri"/>
              </a:rPr>
              <a:t>Some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aspects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story</a:t>
            </a:r>
            <a:endParaRPr lang="en-US" sz="3000" spc="-10" dirty="0">
              <a:latin typeface="Calibri"/>
              <a:cs typeface="Calibri"/>
            </a:endParaRPr>
          </a:p>
          <a:p>
            <a:pPr marL="2298700" marR="5080"/>
            <a:r>
              <a:rPr sz="3000" dirty="0">
                <a:latin typeface="Calibri"/>
                <a:cs typeface="Calibri"/>
              </a:rPr>
              <a:t>Some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aspects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conflict</a:t>
            </a:r>
            <a:endParaRPr lang="en-US" sz="3000" spc="-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2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511800" y="413774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D5C133-EC07-1CBA-1A7A-CEE43F848CD4}"/>
              </a:ext>
            </a:extLst>
          </p:cNvPr>
          <p:cNvSpPr txBox="1"/>
          <p:nvPr/>
        </p:nvSpPr>
        <p:spPr>
          <a:xfrm>
            <a:off x="687566" y="1445585"/>
            <a:ext cx="7838309" cy="3036344"/>
          </a:xfrm>
          <a:prstGeom prst="rect">
            <a:avLst/>
          </a:prstGeom>
          <a:solidFill>
            <a:srgbClr val="89E0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 and his gang (Boston, Butcher and Die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Aap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are in a township waiting for darkness.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Friday night and pay day for workers.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choose Gumboot Dhlamini as their victim.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murder leaves Boston sick, and Boston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questions their `decency’.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63631-53E7-D60F-5705-BCAF23E5B8A3}"/>
              </a:ext>
            </a:extLst>
          </p:cNvPr>
          <p:cNvSpPr txBox="1"/>
          <p:nvPr/>
        </p:nvSpPr>
        <p:spPr>
          <a:xfrm>
            <a:off x="2251830" y="652138"/>
            <a:ext cx="481253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EXPOSITION IN </a:t>
            </a:r>
            <a:r>
              <a:rPr lang="en-ZA" sz="3200" u="sng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TSOTSI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206950" y="666750"/>
            <a:ext cx="3264735" cy="505267"/>
          </a:xfrm>
          <a:prstGeom prst="rect">
            <a:avLst/>
          </a:prstGeom>
          <a:solidFill>
            <a:srgbClr val="FCE678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5575">
              <a:spcBef>
                <a:spcPts val="100"/>
              </a:spcBef>
            </a:pPr>
            <a:r>
              <a:rPr lang="en-ZA" sz="3200" dirty="0"/>
              <a:t>RISING</a:t>
            </a:r>
            <a:r>
              <a:rPr lang="en-ZA" sz="3200" spc="-10" dirty="0"/>
              <a:t> ACTION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935662" y="1558303"/>
            <a:ext cx="7194699" cy="2475037"/>
          </a:xfrm>
          <a:prstGeom prst="rect">
            <a:avLst/>
          </a:prstGeom>
          <a:solidFill>
            <a:srgbClr val="ABE456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This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relates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events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that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unresolved and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that </a:t>
            </a:r>
            <a:r>
              <a:rPr lang="en-US" sz="3200" dirty="0">
                <a:latin typeface="Calibri"/>
                <a:cs typeface="Calibri"/>
              </a:rPr>
              <a:t>lead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climax.</a:t>
            </a:r>
            <a:endParaRPr lang="en-US" sz="3200" dirty="0">
              <a:latin typeface="Calibri"/>
              <a:cs typeface="Calibri"/>
            </a:endParaRPr>
          </a:p>
          <a:p>
            <a:pPr marL="469900" marR="345440" indent="-457200">
              <a:lnSpc>
                <a:spcPct val="1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/>
                <a:cs typeface="Calibri"/>
              </a:rPr>
              <a:t>These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events,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by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revealing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character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flaws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and </a:t>
            </a:r>
            <a:r>
              <a:rPr lang="en-US" sz="3200" dirty="0">
                <a:latin typeface="Calibri"/>
                <a:cs typeface="Calibri"/>
              </a:rPr>
              <a:t>background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circumstances,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create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suspense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and </a:t>
            </a:r>
            <a:r>
              <a:rPr lang="en-US" sz="3200" spc="-10" dirty="0">
                <a:latin typeface="Calibri"/>
                <a:cs typeface="Calibri"/>
              </a:rPr>
              <a:t>tension.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2370524" y="510814"/>
            <a:ext cx="4384697" cy="545919"/>
          </a:xfrm>
          <a:prstGeom prst="rect">
            <a:avLst/>
          </a:prstGeom>
          <a:solidFill>
            <a:srgbClr val="FCE678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ACTION IN </a:t>
            </a:r>
            <a:r>
              <a:rPr lang="en-ZA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</a:t>
            </a:r>
            <a:endParaRPr lang="en-ZA" sz="9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871870" y="1196807"/>
            <a:ext cx="7194699" cy="3377463"/>
          </a:xfrm>
          <a:prstGeom prst="rect">
            <a:avLst/>
          </a:prstGeom>
          <a:solidFill>
            <a:srgbClr val="ABE456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Boston questions and taunts Tsotsi.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 assaults Boston and runs away from Boston.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in this time that he takes responsibility for the baby. 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stalks Morris.</a:t>
            </a:r>
          </a:p>
        </p:txBody>
      </p:sp>
    </p:spTree>
    <p:extLst>
      <p:ext uri="{BB962C8B-B14F-4D97-AF65-F5344CB8AC3E}">
        <p14:creationId xmlns:p14="http://schemas.microsoft.com/office/powerpoint/2010/main" val="37195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9802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100626" y="567518"/>
            <a:ext cx="3264735" cy="505267"/>
          </a:xfrm>
          <a:prstGeom prst="rect">
            <a:avLst/>
          </a:prstGeom>
          <a:solidFill>
            <a:srgbClr val="E7BBE6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ZA" sz="3200" dirty="0"/>
              <a:t>THE</a:t>
            </a:r>
            <a:r>
              <a:rPr lang="en-ZA" sz="3200" spc="-15" dirty="0"/>
              <a:t> </a:t>
            </a:r>
            <a:r>
              <a:rPr lang="en-ZA" sz="3200" spc="-10" dirty="0"/>
              <a:t>CLIMAX</a:t>
            </a:r>
            <a:endParaRPr lang="en-ZA" sz="3200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914398" y="1579567"/>
            <a:ext cx="7194699" cy="2241639"/>
          </a:xfrm>
          <a:prstGeom prst="rect">
            <a:avLst/>
          </a:prstGeom>
          <a:solidFill>
            <a:srgbClr val="E484A9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spcBef>
                <a:spcPts val="1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</a:rPr>
              <a:t>This</a:t>
            </a:r>
            <a:r>
              <a:rPr lang="en-US" sz="3600" spc="-5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is</a:t>
            </a:r>
            <a:r>
              <a:rPr lang="en-US" sz="3600" spc="-10" dirty="0">
                <a:latin typeface="+mn-lt"/>
              </a:rPr>
              <a:t> </a:t>
            </a:r>
            <a:r>
              <a:rPr lang="en-US" sz="3600" spc="-25" dirty="0">
                <a:latin typeface="+mn-lt"/>
              </a:rPr>
              <a:t>the </a:t>
            </a:r>
            <a:r>
              <a:rPr lang="en-US" sz="3600" dirty="0">
                <a:latin typeface="+mn-lt"/>
              </a:rPr>
              <a:t>turning</a:t>
            </a:r>
            <a:r>
              <a:rPr lang="en-US" sz="3600" spc="-20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point</a:t>
            </a:r>
            <a:r>
              <a:rPr lang="en-US" sz="3600" spc="-5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of</a:t>
            </a:r>
            <a:r>
              <a:rPr lang="en-US" sz="3600" spc="-25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the</a:t>
            </a:r>
            <a:r>
              <a:rPr lang="en-US" sz="3600" spc="-25" dirty="0">
                <a:latin typeface="+mn-lt"/>
              </a:rPr>
              <a:t> </a:t>
            </a:r>
            <a:r>
              <a:rPr lang="en-US" sz="3600" spc="-10" dirty="0">
                <a:latin typeface="+mn-lt"/>
              </a:rPr>
              <a:t>story.</a:t>
            </a:r>
          </a:p>
          <a:p>
            <a:pPr marL="584200" indent="-571500">
              <a:spcBef>
                <a:spcPts val="1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Calibri"/>
              </a:rPr>
              <a:t>It</a:t>
            </a:r>
            <a:r>
              <a:rPr lang="en-US" sz="3600" spc="-35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is</a:t>
            </a:r>
            <a:r>
              <a:rPr lang="en-US" sz="3600" spc="-5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the</a:t>
            </a:r>
            <a:r>
              <a:rPr lang="en-US" sz="3600" spc="-30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highest</a:t>
            </a:r>
            <a:r>
              <a:rPr lang="en-US" sz="3600" spc="-15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level</a:t>
            </a:r>
            <a:r>
              <a:rPr lang="en-US" sz="3600" spc="-10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of</a:t>
            </a:r>
            <a:r>
              <a:rPr lang="en-US" sz="3600" spc="-15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suspense</a:t>
            </a:r>
            <a:r>
              <a:rPr lang="en-US" sz="3600" spc="-10" dirty="0">
                <a:latin typeface="+mn-lt"/>
                <a:cs typeface="Calibri"/>
              </a:rPr>
              <a:t> </a:t>
            </a:r>
            <a:r>
              <a:rPr lang="en-US" sz="3600" dirty="0">
                <a:latin typeface="+mn-lt"/>
                <a:cs typeface="Calibri"/>
              </a:rPr>
              <a:t>or</a:t>
            </a:r>
            <a:r>
              <a:rPr lang="en-US" sz="3600" spc="-5" dirty="0">
                <a:latin typeface="+mn-lt"/>
                <a:cs typeface="Calibri"/>
              </a:rPr>
              <a:t> </a:t>
            </a:r>
            <a:r>
              <a:rPr lang="en-US" sz="3600" spc="-10" dirty="0">
                <a:latin typeface="+mn-lt"/>
                <a:cs typeface="Calibri"/>
              </a:rPr>
              <a:t>action.</a:t>
            </a:r>
            <a:endParaRPr lang="en-US" sz="36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9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6714" y="0"/>
            <a:ext cx="9143998" cy="5143499"/>
            <a:chOff x="0" y="0"/>
            <a:chExt cx="9143998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66" y="318978"/>
              <a:ext cx="8231137" cy="440694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79" y="4715255"/>
            <a:ext cx="304787" cy="304799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DA57CA8-2DD0-CEEE-03A0-C888EDE6C6C3}"/>
              </a:ext>
            </a:extLst>
          </p:cNvPr>
          <p:cNvSpPr txBox="1">
            <a:spLocks/>
          </p:cNvSpPr>
          <p:nvPr/>
        </p:nvSpPr>
        <p:spPr>
          <a:xfrm>
            <a:off x="3178598" y="524990"/>
            <a:ext cx="3264735" cy="545919"/>
          </a:xfrm>
          <a:prstGeom prst="rect">
            <a:avLst/>
          </a:prstGeom>
          <a:solidFill>
            <a:srgbClr val="E7BBE6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CLIMAX IN </a:t>
            </a:r>
            <a:r>
              <a:rPr lang="en-ZA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TSOTSI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5253F71-8255-D3EB-3CBF-FAA6731676CE}"/>
              </a:ext>
            </a:extLst>
          </p:cNvPr>
          <p:cNvSpPr txBox="1"/>
          <p:nvPr/>
        </p:nvSpPr>
        <p:spPr>
          <a:xfrm>
            <a:off x="907310" y="1203893"/>
            <a:ext cx="7194699" cy="3377463"/>
          </a:xfrm>
          <a:prstGeom prst="rect">
            <a:avLst/>
          </a:prstGeom>
          <a:solidFill>
            <a:srgbClr val="E484A9"/>
          </a:solidFill>
          <a:ln w="5715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his interaction with Morris, Tsotsi:</a:t>
            </a: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that he can make choices.</a:t>
            </a: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understands that mothers love their children.</a:t>
            </a: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remembers his past.</a:t>
            </a:r>
          </a:p>
          <a:p>
            <a:pPr marL="4953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 the baby David.</a:t>
            </a:r>
          </a:p>
        </p:txBody>
      </p:sp>
    </p:spTree>
    <p:extLst>
      <p:ext uri="{BB962C8B-B14F-4D97-AF65-F5344CB8AC3E}">
        <p14:creationId xmlns:p14="http://schemas.microsoft.com/office/powerpoint/2010/main" val="41697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346</Words>
  <Application>Microsoft Office PowerPoint</Application>
  <PresentationFormat>On-screen Show (16:9)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Symbol</vt:lpstr>
      <vt:lpstr>Wingdings</vt:lpstr>
      <vt:lpstr>Office Theme</vt:lpstr>
      <vt:lpstr> Structure of the Plot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23</cp:revision>
  <dcterms:modified xsi:type="dcterms:W3CDTF">2023-03-16T13:13:47Z</dcterms:modified>
  <dc:language>en-ZA</dc:language>
</cp:coreProperties>
</file>